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16"/>
  </p:notesMasterIdLst>
  <p:sldIdLst>
    <p:sldId id="256" r:id="rId2"/>
    <p:sldId id="263" r:id="rId3"/>
    <p:sldId id="294" r:id="rId4"/>
    <p:sldId id="295" r:id="rId5"/>
    <p:sldId id="288" r:id="rId6"/>
    <p:sldId id="298" r:id="rId7"/>
    <p:sldId id="284" r:id="rId8"/>
    <p:sldId id="285" r:id="rId9"/>
    <p:sldId id="275" r:id="rId10"/>
    <p:sldId id="286" r:id="rId11"/>
    <p:sldId id="296" r:id="rId12"/>
    <p:sldId id="291" r:id="rId13"/>
    <p:sldId id="292" r:id="rId14"/>
    <p:sldId id="297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2100C"/>
    <a:srgbClr val="00A44A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88" y="2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1AD5B13-74D9-41F6-898E-0006C059B105}" type="doc">
      <dgm:prSet loTypeId="urn:microsoft.com/office/officeart/2005/8/layout/vList6" loCatId="process" qsTypeId="urn:microsoft.com/office/officeart/2005/8/quickstyle/simple4" qsCatId="simple" csTypeId="urn:microsoft.com/office/officeart/2005/8/colors/accent6_3" csCatId="accent6" phldr="1"/>
      <dgm:spPr/>
      <dgm:t>
        <a:bodyPr/>
        <a:lstStyle/>
        <a:p>
          <a:endParaRPr lang="en-US"/>
        </a:p>
      </dgm:t>
    </dgm:pt>
    <dgm:pt modelId="{D2B60C2F-BA30-438F-929E-DC929076A86C}">
      <dgm:prSet phldrT="[Text]" custT="1"/>
      <dgm:spPr>
        <a:xfrm>
          <a:off x="94648" y="176684"/>
          <a:ext cx="1836352" cy="1289802"/>
        </a:xfrm>
        <a:solidFill>
          <a:schemeClr val="accent4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pPr algn="l">
            <a:spcAft>
              <a:spcPts val="0"/>
            </a:spcAft>
          </a:pPr>
          <a:r>
            <a:rPr lang="en-US" sz="1900" dirty="0" smtClean="0">
              <a:solidFill>
                <a:srgbClr val="FFFFFF"/>
              </a:solidFill>
              <a:latin typeface="+mn-lt"/>
              <a:ea typeface="+mn-ea"/>
              <a:cs typeface="+mn-cs"/>
            </a:rPr>
            <a:t>PRA</a:t>
          </a:r>
        </a:p>
        <a:p>
          <a:pPr algn="l">
            <a:spcAft>
              <a:spcPts val="0"/>
            </a:spcAft>
          </a:pPr>
          <a:r>
            <a:rPr lang="en-US" sz="1900" dirty="0" smtClean="0">
              <a:solidFill>
                <a:srgbClr val="FFFFFF"/>
              </a:solidFill>
              <a:latin typeface="+mn-lt"/>
              <a:ea typeface="+mn-ea"/>
              <a:cs typeface="+mn-cs"/>
            </a:rPr>
            <a:t>Exercise</a:t>
          </a:r>
          <a:endParaRPr lang="en-US" sz="1900" dirty="0">
            <a:solidFill>
              <a:srgbClr val="FFFFFF"/>
            </a:solidFill>
            <a:latin typeface="+mn-lt"/>
            <a:ea typeface="+mn-ea"/>
            <a:cs typeface="+mn-cs"/>
          </a:endParaRPr>
        </a:p>
      </dgm:t>
    </dgm:pt>
    <dgm:pt modelId="{E35FFE21-81B9-4715-9102-A51C804C2D71}" type="parTrans" cxnId="{E5F29D4F-DA71-4716-B7FF-BF0C6C7C4078}">
      <dgm:prSet/>
      <dgm:spPr/>
      <dgm:t>
        <a:bodyPr/>
        <a:lstStyle/>
        <a:p>
          <a:endParaRPr lang="en-US" sz="1900"/>
        </a:p>
      </dgm:t>
    </dgm:pt>
    <dgm:pt modelId="{0A8D235B-DAC7-43EB-9AFA-CCF358ECF163}" type="sibTrans" cxnId="{E5F29D4F-DA71-4716-B7FF-BF0C6C7C4078}">
      <dgm:prSet/>
      <dgm:spPr/>
      <dgm:t>
        <a:bodyPr/>
        <a:lstStyle/>
        <a:p>
          <a:endParaRPr lang="en-US" sz="1900"/>
        </a:p>
      </dgm:t>
    </dgm:pt>
    <dgm:pt modelId="{3A9DAFEA-D69A-42F0-B4DE-5DD67EA75EA9}">
      <dgm:prSet phldrT="[Text]" custT="1"/>
      <dgm:spPr>
        <a:xfrm>
          <a:off x="2000805" y="0"/>
          <a:ext cx="4588018" cy="1687493"/>
        </a:xfrm>
        <a:solidFill>
          <a:schemeClr val="accent2">
            <a:lumMod val="60000"/>
            <a:lumOff val="40000"/>
            <a:alpha val="90000"/>
          </a:schemeClr>
        </a:solidFill>
        <a:ln w="952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anchor="ctr"/>
        <a:lstStyle/>
        <a:p>
          <a:pPr>
            <a:spcAft>
              <a:spcPts val="600"/>
            </a:spcAft>
          </a:pPr>
          <a:r>
            <a:rPr lang="en-US" sz="1900" b="1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+mn-lt"/>
              <a:ea typeface="+mn-ea"/>
              <a:cs typeface="+mn-cs"/>
            </a:rPr>
            <a:t>Informal Group discussion </a:t>
          </a:r>
          <a:r>
            <a:rPr lang="en-US" sz="1900" b="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+mn-lt"/>
              <a:ea typeface="+mn-ea"/>
              <a:cs typeface="+mn-cs"/>
            </a:rPr>
            <a:t>with 15 farmers (10 men and 5 women)</a:t>
          </a:r>
          <a:endParaRPr lang="en-US" sz="1900" b="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+mn-lt"/>
            <a:ea typeface="+mn-ea"/>
            <a:cs typeface="+mn-cs"/>
          </a:endParaRPr>
        </a:p>
      </dgm:t>
    </dgm:pt>
    <dgm:pt modelId="{AF21C204-7336-4C0B-8D89-39B8D5C2E87B}" type="parTrans" cxnId="{626C9664-0A70-46CD-BA8C-C817505232AF}">
      <dgm:prSet/>
      <dgm:spPr/>
      <dgm:t>
        <a:bodyPr/>
        <a:lstStyle/>
        <a:p>
          <a:endParaRPr lang="en-US" sz="1900"/>
        </a:p>
      </dgm:t>
    </dgm:pt>
    <dgm:pt modelId="{06C800AE-2468-4B71-975D-2AC9B9D8DCBE}" type="sibTrans" cxnId="{626C9664-0A70-46CD-BA8C-C817505232AF}">
      <dgm:prSet/>
      <dgm:spPr/>
      <dgm:t>
        <a:bodyPr/>
        <a:lstStyle/>
        <a:p>
          <a:endParaRPr lang="en-US" sz="1900"/>
        </a:p>
      </dgm:t>
    </dgm:pt>
    <dgm:pt modelId="{A803C2FC-D3F5-4CB8-B43F-273D70BB6FC8}">
      <dgm:prSet phldrT="[Text]" custT="1"/>
      <dgm:spPr>
        <a:xfrm>
          <a:off x="73506" y="1916861"/>
          <a:ext cx="1773511" cy="1290983"/>
        </a:xfrm>
        <a:solidFill>
          <a:schemeClr val="accent4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pPr algn="l">
            <a:spcAft>
              <a:spcPts val="0"/>
            </a:spcAft>
          </a:pPr>
          <a:r>
            <a:rPr lang="en-US" sz="1900" dirty="0" smtClean="0">
              <a:solidFill>
                <a:srgbClr val="FFFFFF"/>
              </a:solidFill>
              <a:latin typeface="+mn-lt"/>
              <a:ea typeface="+mn-ea"/>
              <a:cs typeface="+mn-cs"/>
            </a:rPr>
            <a:t>Individual</a:t>
          </a:r>
        </a:p>
        <a:p>
          <a:pPr algn="l">
            <a:spcAft>
              <a:spcPts val="0"/>
            </a:spcAft>
          </a:pPr>
          <a:r>
            <a:rPr lang="en-US" sz="1900" dirty="0" smtClean="0">
              <a:solidFill>
                <a:srgbClr val="FFFFFF"/>
              </a:solidFill>
              <a:latin typeface="+mn-lt"/>
              <a:ea typeface="+mn-ea"/>
              <a:cs typeface="+mn-cs"/>
            </a:rPr>
            <a:t>Farmer</a:t>
          </a:r>
        </a:p>
        <a:p>
          <a:pPr algn="l">
            <a:spcAft>
              <a:spcPts val="0"/>
            </a:spcAft>
          </a:pPr>
          <a:r>
            <a:rPr lang="en-US" sz="1900" dirty="0" smtClean="0">
              <a:solidFill>
                <a:srgbClr val="FFFFFF"/>
              </a:solidFill>
              <a:latin typeface="+mn-lt"/>
              <a:ea typeface="+mn-ea"/>
              <a:cs typeface="+mn-cs"/>
            </a:rPr>
            <a:t>Survey</a:t>
          </a:r>
          <a:endParaRPr lang="en-US" sz="1900" dirty="0">
            <a:solidFill>
              <a:srgbClr val="FFFFFF"/>
            </a:solidFill>
            <a:latin typeface="+mn-lt"/>
            <a:ea typeface="+mn-ea"/>
            <a:cs typeface="+mn-cs"/>
          </a:endParaRPr>
        </a:p>
      </dgm:t>
    </dgm:pt>
    <dgm:pt modelId="{D17F891F-A50F-4792-863A-D92876DE2943}" type="parTrans" cxnId="{C6BDE3D6-BBF2-4089-B9CA-CC135491E520}">
      <dgm:prSet/>
      <dgm:spPr/>
      <dgm:t>
        <a:bodyPr/>
        <a:lstStyle/>
        <a:p>
          <a:endParaRPr lang="en-US" sz="1900"/>
        </a:p>
      </dgm:t>
    </dgm:pt>
    <dgm:pt modelId="{40CF5C69-5A4C-409D-B5B7-7C241C754C41}" type="sibTrans" cxnId="{C6BDE3D6-BBF2-4089-B9CA-CC135491E520}">
      <dgm:prSet/>
      <dgm:spPr/>
      <dgm:t>
        <a:bodyPr/>
        <a:lstStyle/>
        <a:p>
          <a:endParaRPr lang="en-US" sz="1900"/>
        </a:p>
      </dgm:t>
    </dgm:pt>
    <dgm:pt modelId="{81FBF889-FFCE-44E5-9565-91F0F2035307}">
      <dgm:prSet phldrT="[Text]" custT="1"/>
      <dgm:spPr>
        <a:xfrm>
          <a:off x="2007775" y="1707857"/>
          <a:ext cx="4598930" cy="1687493"/>
        </a:xfrm>
        <a:solidFill>
          <a:schemeClr val="accent2">
            <a:lumMod val="60000"/>
            <a:lumOff val="40000"/>
            <a:alpha val="90000"/>
          </a:schemeClr>
        </a:solidFill>
        <a:ln w="952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anchor="ctr"/>
        <a:lstStyle/>
        <a:p>
          <a:pPr>
            <a:spcAft>
              <a:spcPts val="600"/>
            </a:spcAft>
          </a:pPr>
          <a:r>
            <a:rPr lang="en-US" sz="1900" b="1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+mn-lt"/>
              <a:ea typeface="+mn-ea"/>
              <a:cs typeface="+mn-cs"/>
            </a:rPr>
            <a:t>Individual interviews </a:t>
          </a:r>
          <a:r>
            <a:rPr lang="en-US" sz="1900" b="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+mn-lt"/>
              <a:ea typeface="+mn-ea"/>
              <a:cs typeface="+mn-cs"/>
            </a:rPr>
            <a:t>with 3  farmers</a:t>
          </a:r>
          <a:endParaRPr lang="en-US" sz="1900" b="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+mn-lt"/>
            <a:ea typeface="+mn-ea"/>
            <a:cs typeface="+mn-cs"/>
          </a:endParaRPr>
        </a:p>
      </dgm:t>
    </dgm:pt>
    <dgm:pt modelId="{E60E488D-FC3E-4854-9F20-220B732B21A0}" type="parTrans" cxnId="{3E7C639D-820E-4B10-A680-CC0846C878B0}">
      <dgm:prSet/>
      <dgm:spPr/>
      <dgm:t>
        <a:bodyPr/>
        <a:lstStyle/>
        <a:p>
          <a:endParaRPr lang="en-US" sz="1900"/>
        </a:p>
      </dgm:t>
    </dgm:pt>
    <dgm:pt modelId="{570486A3-6E2E-4D0E-AC3B-49F29916C277}" type="sibTrans" cxnId="{3E7C639D-820E-4B10-A680-CC0846C878B0}">
      <dgm:prSet/>
      <dgm:spPr/>
      <dgm:t>
        <a:bodyPr/>
        <a:lstStyle/>
        <a:p>
          <a:endParaRPr lang="en-US" sz="1900"/>
        </a:p>
      </dgm:t>
    </dgm:pt>
    <dgm:pt modelId="{5D88B98F-B67C-445B-A656-E3332F440B9A}">
      <dgm:prSet phldrT="[Text]" custT="1"/>
      <dgm:spPr>
        <a:xfrm>
          <a:off x="2007775" y="1707857"/>
          <a:ext cx="4598930" cy="1687493"/>
        </a:xfrm>
        <a:solidFill>
          <a:schemeClr val="accent2">
            <a:lumMod val="60000"/>
            <a:lumOff val="40000"/>
            <a:alpha val="90000"/>
          </a:schemeClr>
        </a:solidFill>
        <a:ln w="952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anchor="ctr"/>
        <a:lstStyle/>
        <a:p>
          <a:pPr>
            <a:spcAft>
              <a:spcPct val="15000"/>
            </a:spcAft>
          </a:pPr>
          <a:r>
            <a:rPr lang="en-US" sz="1900" b="1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+mn-lt"/>
              <a:ea typeface="+mn-ea"/>
              <a:cs typeface="+mn-cs"/>
            </a:rPr>
            <a:t>Quantitative</a:t>
          </a:r>
          <a:r>
            <a:rPr lang="en-US" sz="1900" b="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+mn-lt"/>
              <a:ea typeface="+mn-ea"/>
              <a:cs typeface="+mn-cs"/>
            </a:rPr>
            <a:t> information  </a:t>
          </a:r>
          <a:endParaRPr lang="en-US" sz="1900" b="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+mn-lt"/>
            <a:ea typeface="+mn-ea"/>
            <a:cs typeface="+mn-cs"/>
          </a:endParaRPr>
        </a:p>
      </dgm:t>
    </dgm:pt>
    <dgm:pt modelId="{E86B9359-CFF1-413E-A5D1-B7D9B4A41F79}" type="parTrans" cxnId="{800B99D2-7417-4762-AF72-157C77D515D7}">
      <dgm:prSet/>
      <dgm:spPr/>
      <dgm:t>
        <a:bodyPr/>
        <a:lstStyle/>
        <a:p>
          <a:endParaRPr lang="en-US" sz="1900"/>
        </a:p>
      </dgm:t>
    </dgm:pt>
    <dgm:pt modelId="{A80D6826-E8F5-4127-984A-D89F4DE5AFCE}" type="sibTrans" cxnId="{800B99D2-7417-4762-AF72-157C77D515D7}">
      <dgm:prSet/>
      <dgm:spPr/>
      <dgm:t>
        <a:bodyPr/>
        <a:lstStyle/>
        <a:p>
          <a:endParaRPr lang="en-US" sz="1900"/>
        </a:p>
      </dgm:t>
    </dgm:pt>
    <dgm:pt modelId="{7E589555-7383-45B1-AF4E-7399E395D202}">
      <dgm:prSet phldrT="[Text]" custT="1"/>
      <dgm:spPr>
        <a:xfrm>
          <a:off x="50562" y="3651124"/>
          <a:ext cx="1880430" cy="1220463"/>
        </a:xfrm>
        <a:solidFill>
          <a:schemeClr val="accent4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pPr algn="l">
            <a:spcAft>
              <a:spcPts val="0"/>
            </a:spcAft>
          </a:pPr>
          <a:r>
            <a:rPr lang="en-US" sz="1900" dirty="0" smtClean="0">
              <a:solidFill>
                <a:srgbClr val="FFFFFF"/>
              </a:solidFill>
              <a:latin typeface="+mn-lt"/>
              <a:ea typeface="+mn-ea"/>
              <a:cs typeface="+mn-cs"/>
            </a:rPr>
            <a:t>Data </a:t>
          </a:r>
        </a:p>
        <a:p>
          <a:pPr algn="l">
            <a:spcAft>
              <a:spcPts val="0"/>
            </a:spcAft>
          </a:pPr>
          <a:r>
            <a:rPr lang="en-US" sz="1900" dirty="0" smtClean="0">
              <a:solidFill>
                <a:srgbClr val="FFFFFF"/>
              </a:solidFill>
              <a:latin typeface="+mn-lt"/>
              <a:ea typeface="+mn-ea"/>
              <a:cs typeface="+mn-cs"/>
            </a:rPr>
            <a:t>Analysis &amp;</a:t>
          </a:r>
        </a:p>
        <a:p>
          <a:pPr algn="l">
            <a:spcAft>
              <a:spcPts val="0"/>
            </a:spcAft>
          </a:pPr>
          <a:r>
            <a:rPr lang="en-US" sz="1900" dirty="0" smtClean="0">
              <a:solidFill>
                <a:srgbClr val="FFFFFF"/>
              </a:solidFill>
              <a:latin typeface="+mn-lt"/>
              <a:ea typeface="+mn-ea"/>
              <a:cs typeface="+mn-cs"/>
            </a:rPr>
            <a:t>Developing</a:t>
          </a:r>
        </a:p>
        <a:p>
          <a:pPr algn="l">
            <a:spcAft>
              <a:spcPts val="0"/>
            </a:spcAft>
          </a:pPr>
          <a:r>
            <a:rPr lang="en-US" sz="1900" dirty="0" smtClean="0">
              <a:solidFill>
                <a:srgbClr val="FFFFFF"/>
              </a:solidFill>
              <a:latin typeface="+mn-lt"/>
              <a:ea typeface="+mn-ea"/>
              <a:cs typeface="+mn-cs"/>
            </a:rPr>
            <a:t>Interventions </a:t>
          </a:r>
          <a:endParaRPr lang="en-US" sz="1900" dirty="0">
            <a:solidFill>
              <a:srgbClr val="FFFFFF"/>
            </a:solidFill>
            <a:latin typeface="+mn-lt"/>
            <a:ea typeface="+mn-ea"/>
            <a:cs typeface="+mn-cs"/>
          </a:endParaRPr>
        </a:p>
      </dgm:t>
    </dgm:pt>
    <dgm:pt modelId="{14D08F2A-5320-4069-9E69-2C5602211AC2}" type="parTrans" cxnId="{FFEDD78C-47DA-4BE2-9FBC-8A141854F3AB}">
      <dgm:prSet/>
      <dgm:spPr/>
      <dgm:t>
        <a:bodyPr/>
        <a:lstStyle/>
        <a:p>
          <a:endParaRPr lang="en-US" sz="1900"/>
        </a:p>
      </dgm:t>
    </dgm:pt>
    <dgm:pt modelId="{C844DC03-435B-4359-B53A-1A19DE372807}" type="sibTrans" cxnId="{FFEDD78C-47DA-4BE2-9FBC-8A141854F3AB}">
      <dgm:prSet/>
      <dgm:spPr/>
      <dgm:t>
        <a:bodyPr/>
        <a:lstStyle/>
        <a:p>
          <a:endParaRPr lang="en-US" sz="1900"/>
        </a:p>
      </dgm:t>
    </dgm:pt>
    <dgm:pt modelId="{FD25B619-3085-4F94-A21F-1F6D1527FDD5}">
      <dgm:prSet phldrT="[Text]" custT="1"/>
      <dgm:spPr>
        <a:xfrm>
          <a:off x="2015412" y="3645876"/>
          <a:ext cx="4544418" cy="1189041"/>
        </a:xfrm>
        <a:solidFill>
          <a:schemeClr val="accent2">
            <a:lumMod val="60000"/>
            <a:lumOff val="40000"/>
            <a:alpha val="90000"/>
          </a:schemeClr>
        </a:solidFill>
        <a:ln w="952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anchor="ctr"/>
        <a:lstStyle/>
        <a:p>
          <a:pPr>
            <a:spcAft>
              <a:spcPct val="15000"/>
            </a:spcAft>
          </a:pPr>
          <a:r>
            <a:rPr lang="en-US" sz="1900" b="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+mn-lt"/>
              <a:ea typeface="+mn-ea"/>
              <a:cs typeface="+mn-cs"/>
            </a:rPr>
            <a:t>Ideas for </a:t>
          </a:r>
          <a:r>
            <a:rPr lang="en-US" sz="1900" b="1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+mn-lt"/>
              <a:ea typeface="+mn-ea"/>
              <a:cs typeface="+mn-cs"/>
            </a:rPr>
            <a:t>Interventions developed</a:t>
          </a:r>
          <a:endParaRPr lang="en-US" sz="1900" b="1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+mn-lt"/>
            <a:ea typeface="+mn-ea"/>
            <a:cs typeface="+mn-cs"/>
          </a:endParaRPr>
        </a:p>
      </dgm:t>
    </dgm:pt>
    <dgm:pt modelId="{39D85FDA-C856-419C-89C9-957A7B17BD54}" type="sibTrans" cxnId="{FA905B47-9DA3-42C9-BF69-EE7F27FC23E6}">
      <dgm:prSet/>
      <dgm:spPr/>
      <dgm:t>
        <a:bodyPr/>
        <a:lstStyle/>
        <a:p>
          <a:endParaRPr lang="en-US" sz="1900"/>
        </a:p>
      </dgm:t>
    </dgm:pt>
    <dgm:pt modelId="{8F6D0AF2-2300-401B-9B6E-4816D4C56401}" type="parTrans" cxnId="{FA905B47-9DA3-42C9-BF69-EE7F27FC23E6}">
      <dgm:prSet/>
      <dgm:spPr/>
      <dgm:t>
        <a:bodyPr/>
        <a:lstStyle/>
        <a:p>
          <a:endParaRPr lang="en-US" sz="1900"/>
        </a:p>
      </dgm:t>
    </dgm:pt>
    <dgm:pt modelId="{C952CB61-EA62-442C-BBBB-16999A1360C2}">
      <dgm:prSet phldrT="[Text]" custT="1"/>
      <dgm:spPr>
        <a:xfrm>
          <a:off x="2015412" y="3645876"/>
          <a:ext cx="4544418" cy="1189041"/>
        </a:xfrm>
        <a:solidFill>
          <a:schemeClr val="accent2">
            <a:lumMod val="60000"/>
            <a:lumOff val="40000"/>
            <a:alpha val="90000"/>
          </a:schemeClr>
        </a:solidFill>
        <a:ln w="952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anchor="ctr"/>
        <a:lstStyle/>
        <a:p>
          <a:pPr>
            <a:spcAft>
              <a:spcPts val="600"/>
            </a:spcAft>
          </a:pPr>
          <a:r>
            <a:rPr lang="en-US" sz="1900" b="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+mn-lt"/>
              <a:ea typeface="+mn-ea"/>
              <a:cs typeface="+mn-cs"/>
            </a:rPr>
            <a:t>Data entered into </a:t>
          </a:r>
          <a:r>
            <a:rPr lang="en-US" sz="1900" b="1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+mn-lt"/>
              <a:ea typeface="+mn-ea"/>
              <a:cs typeface="+mn-cs"/>
            </a:rPr>
            <a:t>FEAST Template</a:t>
          </a:r>
          <a:endParaRPr lang="en-US" sz="1900" b="1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+mn-lt"/>
            <a:ea typeface="+mn-ea"/>
            <a:cs typeface="+mn-cs"/>
          </a:endParaRPr>
        </a:p>
      </dgm:t>
    </dgm:pt>
    <dgm:pt modelId="{DBC9624B-4B99-4067-9E36-00E6379EC004}" type="sibTrans" cxnId="{45E8D182-68CE-4597-8270-C94913C854A4}">
      <dgm:prSet/>
      <dgm:spPr/>
      <dgm:t>
        <a:bodyPr/>
        <a:lstStyle/>
        <a:p>
          <a:endParaRPr lang="en-US" sz="1900"/>
        </a:p>
      </dgm:t>
    </dgm:pt>
    <dgm:pt modelId="{77AB98E2-13FC-4F96-82B9-675746BB9563}" type="parTrans" cxnId="{45E8D182-68CE-4597-8270-C94913C854A4}">
      <dgm:prSet/>
      <dgm:spPr/>
      <dgm:t>
        <a:bodyPr/>
        <a:lstStyle/>
        <a:p>
          <a:endParaRPr lang="en-US" sz="1900"/>
        </a:p>
      </dgm:t>
    </dgm:pt>
    <dgm:pt modelId="{2B33D34F-0E28-4A73-8B85-82BD3C2B5CF6}" type="pres">
      <dgm:prSet presAssocID="{B1AD5B13-74D9-41F6-898E-0006C059B105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4E5CB041-EE8F-443B-BFC2-E6529D1D920C}" type="pres">
      <dgm:prSet presAssocID="{D2B60C2F-BA30-438F-929E-DC929076A86C}" presName="linNode" presStyleCnt="0"/>
      <dgm:spPr/>
    </dgm:pt>
    <dgm:pt modelId="{A8E5CDEF-6DCD-4C3E-9DEA-B25F9BA296C9}" type="pres">
      <dgm:prSet presAssocID="{D2B60C2F-BA30-438F-929E-DC929076A86C}" presName="parentShp" presStyleLbl="node1" presStyleIdx="0" presStyleCnt="3" custScaleX="54026" custScaleY="76433" custLinFactNeighborX="-24674" custLinFactNeighborY="-3260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FEA05FFE-4CB0-467F-8335-0C7065AD5292}" type="pres">
      <dgm:prSet presAssocID="{D2B60C2F-BA30-438F-929E-DC929076A86C}" presName="childShp" presStyleLbl="bgAccFollowNode1" presStyleIdx="0" presStyleCnt="3" custScaleX="80882" custScaleY="80237" custLinFactNeighborX="-34163" custLinFactNeighborY="-787">
        <dgm:presLayoutVars>
          <dgm:bulletEnabled val="1"/>
        </dgm:presLayoutVars>
      </dgm:prSet>
      <dgm:spPr>
        <a:prstGeom prst="rightArrow">
          <a:avLst>
            <a:gd name="adj1" fmla="val 75000"/>
            <a:gd name="adj2" fmla="val 50000"/>
          </a:avLst>
        </a:prstGeom>
      </dgm:spPr>
      <dgm:t>
        <a:bodyPr/>
        <a:lstStyle/>
        <a:p>
          <a:endParaRPr lang="en-US"/>
        </a:p>
      </dgm:t>
    </dgm:pt>
    <dgm:pt modelId="{723295EF-B649-42C1-AC4B-7F2F1D8E5947}" type="pres">
      <dgm:prSet presAssocID="{0A8D235B-DAC7-43EB-9AFA-CCF358ECF163}" presName="spacing" presStyleCnt="0"/>
      <dgm:spPr/>
    </dgm:pt>
    <dgm:pt modelId="{14CC82EE-3147-45E6-A221-298C3EF9C53F}" type="pres">
      <dgm:prSet presAssocID="{A803C2FC-D3F5-4CB8-B43F-273D70BB6FC8}" presName="linNode" presStyleCnt="0"/>
      <dgm:spPr/>
    </dgm:pt>
    <dgm:pt modelId="{191276EF-BAEE-4F88-96DE-57FCB530CBB9}" type="pres">
      <dgm:prSet presAssocID="{A803C2FC-D3F5-4CB8-B43F-273D70BB6FC8}" presName="parentShp" presStyleLbl="node1" presStyleIdx="1" presStyleCnt="3" custScaleX="54207" custScaleY="76503" custLinFactNeighborX="-28016" custLinFactNeighborY="-6041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9CB5931E-5E34-4DDA-9838-BD63D7993494}" type="pres">
      <dgm:prSet presAssocID="{A803C2FC-D3F5-4CB8-B43F-273D70BB6FC8}" presName="childShp" presStyleLbl="bgAccFollowNode1" presStyleIdx="1" presStyleCnt="3" custScaleX="86332" custScaleY="102486" custLinFactNeighborX="-30232" custLinFactNeighborY="-933">
        <dgm:presLayoutVars>
          <dgm:bulletEnabled val="1"/>
        </dgm:presLayoutVars>
      </dgm:prSet>
      <dgm:spPr>
        <a:prstGeom prst="rightArrow">
          <a:avLst>
            <a:gd name="adj1" fmla="val 75000"/>
            <a:gd name="adj2" fmla="val 50000"/>
          </a:avLst>
        </a:prstGeom>
      </dgm:spPr>
      <dgm:t>
        <a:bodyPr/>
        <a:lstStyle/>
        <a:p>
          <a:endParaRPr lang="en-US"/>
        </a:p>
      </dgm:t>
    </dgm:pt>
    <dgm:pt modelId="{C9322133-1CF9-47CD-A9FE-4D0AEBE9C8C0}" type="pres">
      <dgm:prSet presAssocID="{40CF5C69-5A4C-409D-B5B7-7C241C754C41}" presName="spacing" presStyleCnt="0"/>
      <dgm:spPr/>
    </dgm:pt>
    <dgm:pt modelId="{4B51ED30-35CE-470C-860A-6F41CFF6F9E1}" type="pres">
      <dgm:prSet presAssocID="{7E589555-7383-45B1-AF4E-7399E395D202}" presName="linNode" presStyleCnt="0"/>
      <dgm:spPr/>
    </dgm:pt>
    <dgm:pt modelId="{B12C5BAA-942B-49C2-BD36-C48AB756BA5F}" type="pres">
      <dgm:prSet presAssocID="{7E589555-7383-45B1-AF4E-7399E395D202}" presName="parentShp" presStyleLbl="node1" presStyleIdx="2" presStyleCnt="3" custScaleX="54181" custScaleY="72324" custLinFactNeighborX="-34042" custLinFactNeighborY="-4716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FC7F79B0-F568-46E4-826C-47088C76885A}" type="pres">
      <dgm:prSet presAssocID="{7E589555-7383-45B1-AF4E-7399E395D202}" presName="childShp" presStyleLbl="bgAccFollowNode1" presStyleIdx="2" presStyleCnt="3" custScaleX="82459" custScaleY="94901" custLinFactNeighborX="-34248" custLinFactNeighborY="-3048">
        <dgm:presLayoutVars>
          <dgm:bulletEnabled val="1"/>
        </dgm:presLayoutVars>
      </dgm:prSet>
      <dgm:spPr>
        <a:prstGeom prst="rightArrow">
          <a:avLst>
            <a:gd name="adj1" fmla="val 75000"/>
            <a:gd name="adj2" fmla="val 50000"/>
          </a:avLst>
        </a:prstGeom>
      </dgm:spPr>
      <dgm:t>
        <a:bodyPr/>
        <a:lstStyle/>
        <a:p>
          <a:endParaRPr lang="en-US"/>
        </a:p>
      </dgm:t>
    </dgm:pt>
  </dgm:ptLst>
  <dgm:cxnLst>
    <dgm:cxn modelId="{EEAC0BD2-C4DE-4FC4-9A1B-E46F17C1EA8D}" type="presOf" srcId="{FD25B619-3085-4F94-A21F-1F6D1527FDD5}" destId="{FC7F79B0-F568-46E4-826C-47088C76885A}" srcOrd="0" destOrd="1" presId="urn:microsoft.com/office/officeart/2005/8/layout/vList6"/>
    <dgm:cxn modelId="{92A5B758-08D6-42EE-8285-37547C570A64}" type="presOf" srcId="{3A9DAFEA-D69A-42F0-B4DE-5DD67EA75EA9}" destId="{FEA05FFE-4CB0-467F-8335-0C7065AD5292}" srcOrd="0" destOrd="0" presId="urn:microsoft.com/office/officeart/2005/8/layout/vList6"/>
    <dgm:cxn modelId="{800B99D2-7417-4762-AF72-157C77D515D7}" srcId="{A803C2FC-D3F5-4CB8-B43F-273D70BB6FC8}" destId="{5D88B98F-B67C-445B-A656-E3332F440B9A}" srcOrd="1" destOrd="0" parTransId="{E86B9359-CFF1-413E-A5D1-B7D9B4A41F79}" sibTransId="{A80D6826-E8F5-4127-984A-D89F4DE5AFCE}"/>
    <dgm:cxn modelId="{2350FB5D-772E-44D0-ACDB-8034098798E0}" type="presOf" srcId="{5D88B98F-B67C-445B-A656-E3332F440B9A}" destId="{9CB5931E-5E34-4DDA-9838-BD63D7993494}" srcOrd="0" destOrd="1" presId="urn:microsoft.com/office/officeart/2005/8/layout/vList6"/>
    <dgm:cxn modelId="{FFEDD78C-47DA-4BE2-9FBC-8A141854F3AB}" srcId="{B1AD5B13-74D9-41F6-898E-0006C059B105}" destId="{7E589555-7383-45B1-AF4E-7399E395D202}" srcOrd="2" destOrd="0" parTransId="{14D08F2A-5320-4069-9E69-2C5602211AC2}" sibTransId="{C844DC03-435B-4359-B53A-1A19DE372807}"/>
    <dgm:cxn modelId="{9C050F21-BFFD-4487-BF0A-970D635CC3F8}" type="presOf" srcId="{B1AD5B13-74D9-41F6-898E-0006C059B105}" destId="{2B33D34F-0E28-4A73-8B85-82BD3C2B5CF6}" srcOrd="0" destOrd="0" presId="urn:microsoft.com/office/officeart/2005/8/layout/vList6"/>
    <dgm:cxn modelId="{3E7C639D-820E-4B10-A680-CC0846C878B0}" srcId="{A803C2FC-D3F5-4CB8-B43F-273D70BB6FC8}" destId="{81FBF889-FFCE-44E5-9565-91F0F2035307}" srcOrd="0" destOrd="0" parTransId="{E60E488D-FC3E-4854-9F20-220B732B21A0}" sibTransId="{570486A3-6E2E-4D0E-AC3B-49F29916C277}"/>
    <dgm:cxn modelId="{626C9664-0A70-46CD-BA8C-C817505232AF}" srcId="{D2B60C2F-BA30-438F-929E-DC929076A86C}" destId="{3A9DAFEA-D69A-42F0-B4DE-5DD67EA75EA9}" srcOrd="0" destOrd="0" parTransId="{AF21C204-7336-4C0B-8D89-39B8D5C2E87B}" sibTransId="{06C800AE-2468-4B71-975D-2AC9B9D8DCBE}"/>
    <dgm:cxn modelId="{FA905B47-9DA3-42C9-BF69-EE7F27FC23E6}" srcId="{7E589555-7383-45B1-AF4E-7399E395D202}" destId="{FD25B619-3085-4F94-A21F-1F6D1527FDD5}" srcOrd="1" destOrd="0" parTransId="{8F6D0AF2-2300-401B-9B6E-4816D4C56401}" sibTransId="{39D85FDA-C856-419C-89C9-957A7B17BD54}"/>
    <dgm:cxn modelId="{B4CC9AB2-78A6-41A9-B6A2-EF9BBF42F906}" type="presOf" srcId="{7E589555-7383-45B1-AF4E-7399E395D202}" destId="{B12C5BAA-942B-49C2-BD36-C48AB756BA5F}" srcOrd="0" destOrd="0" presId="urn:microsoft.com/office/officeart/2005/8/layout/vList6"/>
    <dgm:cxn modelId="{3145992A-C1D8-4D57-BA4B-9AC1A391520E}" type="presOf" srcId="{D2B60C2F-BA30-438F-929E-DC929076A86C}" destId="{A8E5CDEF-6DCD-4C3E-9DEA-B25F9BA296C9}" srcOrd="0" destOrd="0" presId="urn:microsoft.com/office/officeart/2005/8/layout/vList6"/>
    <dgm:cxn modelId="{862DE02D-89C7-4774-A7DF-22F570C1691B}" type="presOf" srcId="{A803C2FC-D3F5-4CB8-B43F-273D70BB6FC8}" destId="{191276EF-BAEE-4F88-96DE-57FCB530CBB9}" srcOrd="0" destOrd="0" presId="urn:microsoft.com/office/officeart/2005/8/layout/vList6"/>
    <dgm:cxn modelId="{C6BDE3D6-BBF2-4089-B9CA-CC135491E520}" srcId="{B1AD5B13-74D9-41F6-898E-0006C059B105}" destId="{A803C2FC-D3F5-4CB8-B43F-273D70BB6FC8}" srcOrd="1" destOrd="0" parTransId="{D17F891F-A50F-4792-863A-D92876DE2943}" sibTransId="{40CF5C69-5A4C-409D-B5B7-7C241C754C41}"/>
    <dgm:cxn modelId="{E5F29D4F-DA71-4716-B7FF-BF0C6C7C4078}" srcId="{B1AD5B13-74D9-41F6-898E-0006C059B105}" destId="{D2B60C2F-BA30-438F-929E-DC929076A86C}" srcOrd="0" destOrd="0" parTransId="{E35FFE21-81B9-4715-9102-A51C804C2D71}" sibTransId="{0A8D235B-DAC7-43EB-9AFA-CCF358ECF163}"/>
    <dgm:cxn modelId="{47F2C8D3-E6A1-46C2-AE91-9AD2952FA5A5}" type="presOf" srcId="{C952CB61-EA62-442C-BBBB-16999A1360C2}" destId="{FC7F79B0-F568-46E4-826C-47088C76885A}" srcOrd="0" destOrd="0" presId="urn:microsoft.com/office/officeart/2005/8/layout/vList6"/>
    <dgm:cxn modelId="{45E8D182-68CE-4597-8270-C94913C854A4}" srcId="{7E589555-7383-45B1-AF4E-7399E395D202}" destId="{C952CB61-EA62-442C-BBBB-16999A1360C2}" srcOrd="0" destOrd="0" parTransId="{77AB98E2-13FC-4F96-82B9-675746BB9563}" sibTransId="{DBC9624B-4B99-4067-9E36-00E6379EC004}"/>
    <dgm:cxn modelId="{BB3F13C0-6D02-4EE7-A40C-C737A8F2FA96}" type="presOf" srcId="{81FBF889-FFCE-44E5-9565-91F0F2035307}" destId="{9CB5931E-5E34-4DDA-9838-BD63D7993494}" srcOrd="0" destOrd="0" presId="urn:microsoft.com/office/officeart/2005/8/layout/vList6"/>
    <dgm:cxn modelId="{B0168182-D665-437A-AB9A-B97A7044B45B}" type="presParOf" srcId="{2B33D34F-0E28-4A73-8B85-82BD3C2B5CF6}" destId="{4E5CB041-EE8F-443B-BFC2-E6529D1D920C}" srcOrd="0" destOrd="0" presId="urn:microsoft.com/office/officeart/2005/8/layout/vList6"/>
    <dgm:cxn modelId="{004EE27D-E0F5-4922-B903-6B022EACE7C6}" type="presParOf" srcId="{4E5CB041-EE8F-443B-BFC2-E6529D1D920C}" destId="{A8E5CDEF-6DCD-4C3E-9DEA-B25F9BA296C9}" srcOrd="0" destOrd="0" presId="urn:microsoft.com/office/officeart/2005/8/layout/vList6"/>
    <dgm:cxn modelId="{CA6FFDB4-C946-4F39-93F6-DF750E3CB8BC}" type="presParOf" srcId="{4E5CB041-EE8F-443B-BFC2-E6529D1D920C}" destId="{FEA05FFE-4CB0-467F-8335-0C7065AD5292}" srcOrd="1" destOrd="0" presId="urn:microsoft.com/office/officeart/2005/8/layout/vList6"/>
    <dgm:cxn modelId="{2E287CCE-A811-46D6-9F3A-E60E6CF1DCAE}" type="presParOf" srcId="{2B33D34F-0E28-4A73-8B85-82BD3C2B5CF6}" destId="{723295EF-B649-42C1-AC4B-7F2F1D8E5947}" srcOrd="1" destOrd="0" presId="urn:microsoft.com/office/officeart/2005/8/layout/vList6"/>
    <dgm:cxn modelId="{0D51CE6A-DBB6-4324-AA43-2F659A5460A3}" type="presParOf" srcId="{2B33D34F-0E28-4A73-8B85-82BD3C2B5CF6}" destId="{14CC82EE-3147-45E6-A221-298C3EF9C53F}" srcOrd="2" destOrd="0" presId="urn:microsoft.com/office/officeart/2005/8/layout/vList6"/>
    <dgm:cxn modelId="{C48048CD-0691-449D-845E-01D67C1504B9}" type="presParOf" srcId="{14CC82EE-3147-45E6-A221-298C3EF9C53F}" destId="{191276EF-BAEE-4F88-96DE-57FCB530CBB9}" srcOrd="0" destOrd="0" presId="urn:microsoft.com/office/officeart/2005/8/layout/vList6"/>
    <dgm:cxn modelId="{4C91F637-4420-411A-B5A4-890A494EC719}" type="presParOf" srcId="{14CC82EE-3147-45E6-A221-298C3EF9C53F}" destId="{9CB5931E-5E34-4DDA-9838-BD63D7993494}" srcOrd="1" destOrd="0" presId="urn:microsoft.com/office/officeart/2005/8/layout/vList6"/>
    <dgm:cxn modelId="{A2D84F29-CF6C-41B3-82C1-DD99445007ED}" type="presParOf" srcId="{2B33D34F-0E28-4A73-8B85-82BD3C2B5CF6}" destId="{C9322133-1CF9-47CD-A9FE-4D0AEBE9C8C0}" srcOrd="3" destOrd="0" presId="urn:microsoft.com/office/officeart/2005/8/layout/vList6"/>
    <dgm:cxn modelId="{CA80DF5F-08B0-4F9F-B570-F6BD72EB3B00}" type="presParOf" srcId="{2B33D34F-0E28-4A73-8B85-82BD3C2B5CF6}" destId="{4B51ED30-35CE-470C-860A-6F41CFF6F9E1}" srcOrd="4" destOrd="0" presId="urn:microsoft.com/office/officeart/2005/8/layout/vList6"/>
    <dgm:cxn modelId="{46D43E1D-653B-4E06-88CE-C7382D8CB3E8}" type="presParOf" srcId="{4B51ED30-35CE-470C-860A-6F41CFF6F9E1}" destId="{B12C5BAA-942B-49C2-BD36-C48AB756BA5F}" srcOrd="0" destOrd="0" presId="urn:microsoft.com/office/officeart/2005/8/layout/vList6"/>
    <dgm:cxn modelId="{D2159803-8F6A-4449-9117-EF25642CA582}" type="presParOf" srcId="{4B51ED30-35CE-470C-860A-6F41CFF6F9E1}" destId="{FC7F79B0-F568-46E4-826C-47088C76885A}" srcOrd="1" destOrd="0" presId="urn:microsoft.com/office/officeart/2005/8/layout/vList6"/>
  </dgm:cxnLst>
  <dgm:bg>
    <a:noFill/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EA05FFE-4CB0-467F-8335-0C7065AD5292}">
      <dsp:nvSpPr>
        <dsp:cNvPr id="0" name=""/>
        <dsp:cNvSpPr/>
      </dsp:nvSpPr>
      <dsp:spPr>
        <a:xfrm>
          <a:off x="1743105" y="0"/>
          <a:ext cx="3697925" cy="1293983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lumMod val="60000"/>
            <a:lumOff val="40000"/>
            <a:alpha val="90000"/>
          </a:schemeClr>
        </a:solidFill>
        <a:ln w="952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en-US" sz="1900" b="1" kern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+mn-lt"/>
              <a:ea typeface="+mn-ea"/>
              <a:cs typeface="+mn-cs"/>
            </a:rPr>
            <a:t>Informal Group discussion </a:t>
          </a:r>
          <a:r>
            <a:rPr lang="en-US" sz="1900" b="0" kern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+mn-lt"/>
              <a:ea typeface="+mn-ea"/>
              <a:cs typeface="+mn-cs"/>
            </a:rPr>
            <a:t>with 15 farmers (10 men and 5 women)</a:t>
          </a:r>
          <a:endParaRPr lang="en-US" sz="1900" b="0" kern="12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+mn-lt"/>
            <a:ea typeface="+mn-ea"/>
            <a:cs typeface="+mn-cs"/>
          </a:endParaRPr>
        </a:p>
      </dsp:txBody>
      <dsp:txXfrm>
        <a:off x="1743105" y="0"/>
        <a:ext cx="3697925" cy="1293983"/>
      </dsp:txXfrm>
    </dsp:sp>
    <dsp:sp modelId="{A8E5CDEF-6DCD-4C3E-9DEA-B25F9BA296C9}">
      <dsp:nvSpPr>
        <dsp:cNvPr id="0" name=""/>
        <dsp:cNvSpPr/>
      </dsp:nvSpPr>
      <dsp:spPr>
        <a:xfrm>
          <a:off x="9585" y="0"/>
          <a:ext cx="1646712" cy="1232636"/>
        </a:xfrm>
        <a:prstGeom prst="roundRect">
          <a:avLst/>
        </a:prstGeom>
        <a:solidFill>
          <a:schemeClr val="accent4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1900" kern="1200" dirty="0" smtClean="0">
              <a:solidFill>
                <a:srgbClr val="FFFFFF"/>
              </a:solidFill>
              <a:latin typeface="+mn-lt"/>
              <a:ea typeface="+mn-ea"/>
              <a:cs typeface="+mn-cs"/>
            </a:rPr>
            <a:t>PRA</a:t>
          </a:r>
        </a:p>
        <a:p>
          <a:pPr lvl="0" algn="l" defTabSz="8445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1900" kern="1200" dirty="0" smtClean="0">
              <a:solidFill>
                <a:srgbClr val="FFFFFF"/>
              </a:solidFill>
              <a:latin typeface="+mn-lt"/>
              <a:ea typeface="+mn-ea"/>
              <a:cs typeface="+mn-cs"/>
            </a:rPr>
            <a:t>Exercise</a:t>
          </a:r>
          <a:endParaRPr lang="en-US" sz="1900" kern="1200" dirty="0">
            <a:solidFill>
              <a:srgbClr val="FFFFFF"/>
            </a:solidFill>
            <a:latin typeface="+mn-lt"/>
            <a:ea typeface="+mn-ea"/>
            <a:cs typeface="+mn-cs"/>
          </a:endParaRPr>
        </a:p>
      </dsp:txBody>
      <dsp:txXfrm>
        <a:off x="9585" y="0"/>
        <a:ext cx="1646712" cy="1232636"/>
      </dsp:txXfrm>
    </dsp:sp>
    <dsp:sp modelId="{9CB5931E-5E34-4DDA-9838-BD63D7993494}">
      <dsp:nvSpPr>
        <dsp:cNvPr id="0" name=""/>
        <dsp:cNvSpPr/>
      </dsp:nvSpPr>
      <dsp:spPr>
        <a:xfrm>
          <a:off x="1743114" y="1440613"/>
          <a:ext cx="3943244" cy="1652793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lumMod val="60000"/>
            <a:lumOff val="40000"/>
            <a:alpha val="90000"/>
          </a:schemeClr>
        </a:solidFill>
        <a:ln w="952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en-US" sz="1900" b="1" kern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+mn-lt"/>
              <a:ea typeface="+mn-ea"/>
              <a:cs typeface="+mn-cs"/>
            </a:rPr>
            <a:t>Individual interviews </a:t>
          </a:r>
          <a:r>
            <a:rPr lang="en-US" sz="1900" b="0" kern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+mn-lt"/>
              <a:ea typeface="+mn-ea"/>
              <a:cs typeface="+mn-cs"/>
            </a:rPr>
            <a:t>with 3  farmers</a:t>
          </a:r>
          <a:endParaRPr lang="en-US" sz="1900" b="0" kern="12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+mn-lt"/>
            <a:ea typeface="+mn-ea"/>
            <a:cs typeface="+mn-cs"/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b="1" kern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+mn-lt"/>
              <a:ea typeface="+mn-ea"/>
              <a:cs typeface="+mn-cs"/>
            </a:rPr>
            <a:t>Quantitative</a:t>
          </a:r>
          <a:r>
            <a:rPr lang="en-US" sz="1900" b="0" kern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+mn-lt"/>
              <a:ea typeface="+mn-ea"/>
              <a:cs typeface="+mn-cs"/>
            </a:rPr>
            <a:t> information  </a:t>
          </a:r>
          <a:endParaRPr lang="en-US" sz="1900" b="0" kern="12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+mn-lt"/>
            <a:ea typeface="+mn-ea"/>
            <a:cs typeface="+mn-cs"/>
          </a:endParaRPr>
        </a:p>
      </dsp:txBody>
      <dsp:txXfrm>
        <a:off x="1743114" y="1440613"/>
        <a:ext cx="3943244" cy="1652793"/>
      </dsp:txXfrm>
    </dsp:sp>
    <dsp:sp modelId="{191276EF-BAEE-4F88-96DE-57FCB530CBB9}">
      <dsp:nvSpPr>
        <dsp:cNvPr id="0" name=""/>
        <dsp:cNvSpPr/>
      </dsp:nvSpPr>
      <dsp:spPr>
        <a:xfrm>
          <a:off x="0" y="1567750"/>
          <a:ext cx="1650615" cy="1233765"/>
        </a:xfrm>
        <a:prstGeom prst="roundRect">
          <a:avLst/>
        </a:prstGeom>
        <a:solidFill>
          <a:schemeClr val="accent4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1900" kern="1200" dirty="0" smtClean="0">
              <a:solidFill>
                <a:srgbClr val="FFFFFF"/>
              </a:solidFill>
              <a:latin typeface="+mn-lt"/>
              <a:ea typeface="+mn-ea"/>
              <a:cs typeface="+mn-cs"/>
            </a:rPr>
            <a:t>Individual</a:t>
          </a:r>
        </a:p>
        <a:p>
          <a:pPr lvl="0" algn="l" defTabSz="8445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1900" kern="1200" dirty="0" smtClean="0">
              <a:solidFill>
                <a:srgbClr val="FFFFFF"/>
              </a:solidFill>
              <a:latin typeface="+mn-lt"/>
              <a:ea typeface="+mn-ea"/>
              <a:cs typeface="+mn-cs"/>
            </a:rPr>
            <a:t>Farmer</a:t>
          </a:r>
        </a:p>
        <a:p>
          <a:pPr lvl="0" algn="l" defTabSz="8445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1900" kern="1200" dirty="0" smtClean="0">
              <a:solidFill>
                <a:srgbClr val="FFFFFF"/>
              </a:solidFill>
              <a:latin typeface="+mn-lt"/>
              <a:ea typeface="+mn-ea"/>
              <a:cs typeface="+mn-cs"/>
            </a:rPr>
            <a:t>Survey</a:t>
          </a:r>
          <a:endParaRPr lang="en-US" sz="1900" kern="1200" dirty="0">
            <a:solidFill>
              <a:srgbClr val="FFFFFF"/>
            </a:solidFill>
            <a:latin typeface="+mn-lt"/>
            <a:ea typeface="+mn-ea"/>
            <a:cs typeface="+mn-cs"/>
          </a:endParaRPr>
        </a:p>
      </dsp:txBody>
      <dsp:txXfrm>
        <a:off x="0" y="1567750"/>
        <a:ext cx="1650615" cy="1233765"/>
      </dsp:txXfrm>
    </dsp:sp>
    <dsp:sp modelId="{FC7F79B0-F568-46E4-826C-47088C76885A}">
      <dsp:nvSpPr>
        <dsp:cNvPr id="0" name=""/>
        <dsp:cNvSpPr/>
      </dsp:nvSpPr>
      <dsp:spPr>
        <a:xfrm>
          <a:off x="1706826" y="3220568"/>
          <a:ext cx="3770025" cy="1530469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lumMod val="60000"/>
            <a:lumOff val="40000"/>
            <a:alpha val="90000"/>
          </a:schemeClr>
        </a:solidFill>
        <a:ln w="9525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en-US" sz="1900" b="0" kern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+mn-lt"/>
              <a:ea typeface="+mn-ea"/>
              <a:cs typeface="+mn-cs"/>
            </a:rPr>
            <a:t>Data entered into </a:t>
          </a:r>
          <a:r>
            <a:rPr lang="en-US" sz="1900" b="1" kern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+mn-lt"/>
              <a:ea typeface="+mn-ea"/>
              <a:cs typeface="+mn-cs"/>
            </a:rPr>
            <a:t>FEAST Template</a:t>
          </a:r>
          <a:endParaRPr lang="en-US" sz="1900" b="1" kern="12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+mn-lt"/>
            <a:ea typeface="+mn-ea"/>
            <a:cs typeface="+mn-cs"/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b="0" kern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+mn-lt"/>
              <a:ea typeface="+mn-ea"/>
              <a:cs typeface="+mn-cs"/>
            </a:rPr>
            <a:t>Ideas for </a:t>
          </a:r>
          <a:r>
            <a:rPr lang="en-US" sz="1900" b="1" kern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+mn-lt"/>
              <a:ea typeface="+mn-ea"/>
              <a:cs typeface="+mn-cs"/>
            </a:rPr>
            <a:t>Interventions developed</a:t>
          </a:r>
          <a:endParaRPr lang="en-US" sz="1900" b="1" kern="12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+mn-lt"/>
            <a:ea typeface="+mn-ea"/>
            <a:cs typeface="+mn-cs"/>
          </a:endParaRPr>
        </a:p>
      </dsp:txBody>
      <dsp:txXfrm>
        <a:off x="1706826" y="3220568"/>
        <a:ext cx="3770025" cy="1530469"/>
      </dsp:txXfrm>
    </dsp:sp>
    <dsp:sp modelId="{B12C5BAA-942B-49C2-BD36-C48AB756BA5F}">
      <dsp:nvSpPr>
        <dsp:cNvPr id="0" name=""/>
        <dsp:cNvSpPr/>
      </dsp:nvSpPr>
      <dsp:spPr>
        <a:xfrm>
          <a:off x="0" y="3375718"/>
          <a:ext cx="1651436" cy="1166370"/>
        </a:xfrm>
        <a:prstGeom prst="roundRect">
          <a:avLst/>
        </a:prstGeom>
        <a:solidFill>
          <a:schemeClr val="accent4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1900" kern="1200" dirty="0" smtClean="0">
              <a:solidFill>
                <a:srgbClr val="FFFFFF"/>
              </a:solidFill>
              <a:latin typeface="+mn-lt"/>
              <a:ea typeface="+mn-ea"/>
              <a:cs typeface="+mn-cs"/>
            </a:rPr>
            <a:t>Data </a:t>
          </a:r>
        </a:p>
        <a:p>
          <a:pPr lvl="0" algn="l" defTabSz="8445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1900" kern="1200" dirty="0" smtClean="0">
              <a:solidFill>
                <a:srgbClr val="FFFFFF"/>
              </a:solidFill>
              <a:latin typeface="+mn-lt"/>
              <a:ea typeface="+mn-ea"/>
              <a:cs typeface="+mn-cs"/>
            </a:rPr>
            <a:t>Analysis &amp;</a:t>
          </a:r>
        </a:p>
        <a:p>
          <a:pPr lvl="0" algn="l" defTabSz="8445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1900" kern="1200" dirty="0" smtClean="0">
              <a:solidFill>
                <a:srgbClr val="FFFFFF"/>
              </a:solidFill>
              <a:latin typeface="+mn-lt"/>
              <a:ea typeface="+mn-ea"/>
              <a:cs typeface="+mn-cs"/>
            </a:rPr>
            <a:t>Developing</a:t>
          </a:r>
        </a:p>
        <a:p>
          <a:pPr lvl="0" algn="l" defTabSz="8445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1900" kern="1200" dirty="0" smtClean="0">
              <a:solidFill>
                <a:srgbClr val="FFFFFF"/>
              </a:solidFill>
              <a:latin typeface="+mn-lt"/>
              <a:ea typeface="+mn-ea"/>
              <a:cs typeface="+mn-cs"/>
            </a:rPr>
            <a:t>Interventions </a:t>
          </a:r>
          <a:endParaRPr lang="en-US" sz="1900" kern="1200" dirty="0">
            <a:solidFill>
              <a:srgbClr val="FFFFFF"/>
            </a:solidFill>
            <a:latin typeface="+mn-lt"/>
            <a:ea typeface="+mn-ea"/>
            <a:cs typeface="+mn-cs"/>
          </a:endParaRPr>
        </a:p>
      </dsp:txBody>
      <dsp:txXfrm>
        <a:off x="0" y="3375718"/>
        <a:ext cx="1651436" cy="11663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9F1E67-FACE-4DFF-9DA3-74068FCA8253}" type="datetimeFigureOut">
              <a:rPr lang="en-US" smtClean="0"/>
              <a:pPr/>
              <a:t>5/30/2012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717131-F0EA-4029-A429-C00481D96F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758421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717131-F0EA-4029-A429-C00481D96FB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717131-F0EA-4029-A429-C00481D96FBC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B2AEC-09AD-4504-AC0B-28F765B8A405}" type="datetime1">
              <a:rPr lang="en-US" smtClean="0"/>
              <a:pPr/>
              <a:t>5/30/2012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03C97-E216-4900-B9FA-4CAE0B445B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CEEA0-9C03-4383-A2FE-5EE31490887A}" type="datetime1">
              <a:rPr lang="en-US" smtClean="0"/>
              <a:pPr/>
              <a:t>5/30/2012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03C97-E216-4900-B9FA-4CAE0B445B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01D62-43DC-462E-802D-B9BF9342F60B}" type="datetime1">
              <a:rPr lang="en-US" smtClean="0"/>
              <a:pPr/>
              <a:t>5/30/2012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03C97-E216-4900-B9FA-4CAE0B445B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711E5-74BF-4B01-8488-D762907BFCC1}" type="datetime1">
              <a:rPr lang="en-US" smtClean="0"/>
              <a:pPr/>
              <a:t>5/30/2012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03C97-E216-4900-B9FA-4CAE0B445B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6CCD2-508B-40DE-A1AF-401A95A70CF9}" type="datetime1">
              <a:rPr lang="en-US" smtClean="0"/>
              <a:pPr/>
              <a:t>5/30/2012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03C97-E216-4900-B9FA-4CAE0B445B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ECD3B-3FAF-4673-B44E-2B16D4C0C22F}" type="datetime1">
              <a:rPr lang="en-US" smtClean="0"/>
              <a:pPr/>
              <a:t>5/30/2012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03C97-E216-4900-B9FA-4CAE0B445B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BAB55-E510-43F0-AE8B-B77643557767}" type="datetime1">
              <a:rPr lang="en-US" smtClean="0"/>
              <a:pPr/>
              <a:t>5/30/2012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03C97-E216-4900-B9FA-4CAE0B445B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8F2C5-8232-4268-B3BD-6CE3903D54BB}" type="datetime1">
              <a:rPr lang="en-US" smtClean="0"/>
              <a:pPr/>
              <a:t>5/30/2012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03C97-E216-4900-B9FA-4CAE0B445B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0879D-48BA-435E-814F-720A8E632EFF}" type="datetime1">
              <a:rPr lang="en-US" smtClean="0"/>
              <a:pPr/>
              <a:t>5/30/2012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03C97-E216-4900-B9FA-4CAE0B445B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27CDC-5610-4684-9EF4-E1D911A9DA28}" type="datetime1">
              <a:rPr lang="en-US" smtClean="0"/>
              <a:pPr/>
              <a:t>5/30/2012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03C97-E216-4900-B9FA-4CAE0B445B2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2437F-2260-4D89-AA11-5AAEF3F1A02A}" type="datetime1">
              <a:rPr lang="en-US" smtClean="0"/>
              <a:pPr/>
              <a:t>5/30/2012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2703C97-E216-4900-B9FA-4CAE0B445B2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92703C97-E216-4900-B9FA-4CAE0B445B2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93F20729-0924-4D0B-859D-E24074A3844F}" type="datetime1">
              <a:rPr lang="en-US" smtClean="0"/>
              <a:pPr/>
              <a:t>5/30/2012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2667000"/>
            <a:ext cx="6858000" cy="1296144"/>
          </a:xfrm>
        </p:spPr>
        <p:txBody>
          <a:bodyPr>
            <a:noAutofit/>
          </a:bodyPr>
          <a:lstStyle/>
          <a:p>
            <a:pPr algn="ctr"/>
            <a:r>
              <a:rPr lang="en-US" sz="2000" b="1" dirty="0" smtClean="0">
                <a:solidFill>
                  <a:srgbClr val="002060"/>
                </a:solidFill>
                <a:latin typeface="+mn-lt"/>
              </a:rPr>
              <a:t>Characterization of Livestock Production Systems  and</a:t>
            </a:r>
            <a:br>
              <a:rPr lang="en-US" sz="2000" b="1" dirty="0" smtClean="0">
                <a:solidFill>
                  <a:srgbClr val="002060"/>
                </a:solidFill>
                <a:latin typeface="+mn-lt"/>
              </a:rPr>
            </a:br>
            <a:r>
              <a:rPr lang="en-US" sz="2000" b="1" dirty="0" smtClean="0">
                <a:solidFill>
                  <a:srgbClr val="002060"/>
                </a:solidFill>
                <a:latin typeface="+mn-lt"/>
              </a:rPr>
              <a:t> Potentials for Enhancing Productivity through Improved Feeding</a:t>
            </a:r>
            <a:br>
              <a:rPr lang="en-US" sz="2000" b="1" dirty="0" smtClean="0">
                <a:solidFill>
                  <a:srgbClr val="002060"/>
                </a:solidFill>
                <a:latin typeface="+mn-lt"/>
              </a:rPr>
            </a:br>
            <a:r>
              <a:rPr lang="en-US" sz="2000" b="1" dirty="0" smtClean="0">
                <a:solidFill>
                  <a:srgbClr val="002060"/>
                </a:solidFill>
                <a:latin typeface="+mn-lt"/>
              </a:rPr>
              <a:t>in  </a:t>
            </a:r>
            <a:br>
              <a:rPr lang="en-US" sz="2000" b="1" dirty="0" smtClean="0">
                <a:solidFill>
                  <a:srgbClr val="002060"/>
                </a:solidFill>
                <a:latin typeface="+mn-lt"/>
              </a:rPr>
            </a:br>
            <a:r>
              <a:rPr lang="en-US" sz="2000" b="1" dirty="0" smtClean="0">
                <a:solidFill>
                  <a:srgbClr val="002060"/>
                </a:solidFill>
                <a:latin typeface="+mn-lt"/>
              </a:rPr>
              <a:t>Menz and </a:t>
            </a:r>
            <a:r>
              <a:rPr lang="en-US" sz="2000" b="1" dirty="0" err="1" smtClean="0">
                <a:solidFill>
                  <a:srgbClr val="002060"/>
                </a:solidFill>
                <a:latin typeface="+mn-lt"/>
              </a:rPr>
              <a:t>Angogela-Tera</a:t>
            </a:r>
            <a:r>
              <a:rPr lang="en-US" sz="2000" b="1" dirty="0" smtClean="0">
                <a:solidFill>
                  <a:srgbClr val="002060"/>
                </a:solidFill>
                <a:latin typeface="+mn-lt"/>
              </a:rPr>
              <a:t> Districts in Ethiopia</a:t>
            </a:r>
            <a:endParaRPr lang="en-US" sz="2000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4419600"/>
            <a:ext cx="6858000" cy="356642"/>
          </a:xfrm>
        </p:spPr>
        <p:txBody>
          <a:bodyPr>
            <a:noAutofit/>
          </a:bodyPr>
          <a:lstStyle/>
          <a:p>
            <a:pPr algn="ctr"/>
            <a:r>
              <a:rPr lang="en-US" sz="1400" b="1" dirty="0">
                <a:solidFill>
                  <a:srgbClr val="002060"/>
                </a:solidFill>
              </a:rPr>
              <a:t>b</a:t>
            </a:r>
            <a:r>
              <a:rPr lang="en-US" sz="1400" b="1" dirty="0" smtClean="0">
                <a:solidFill>
                  <a:srgbClr val="002060"/>
                </a:solidFill>
              </a:rPr>
              <a:t>y </a:t>
            </a:r>
            <a:r>
              <a:rPr lang="en-US" sz="1400" b="1" dirty="0" err="1" smtClean="0">
                <a:solidFill>
                  <a:srgbClr val="002060"/>
                </a:solidFill>
              </a:rPr>
              <a:t>Debre-Birhan</a:t>
            </a:r>
            <a:r>
              <a:rPr lang="en-US" sz="1400" b="1" dirty="0" smtClean="0">
                <a:solidFill>
                  <a:srgbClr val="002060"/>
                </a:solidFill>
              </a:rPr>
              <a:t> Agricultural Research Centre</a:t>
            </a:r>
            <a:endParaRPr lang="en-US" sz="1400" b="1" dirty="0">
              <a:solidFill>
                <a:srgbClr val="002060"/>
              </a:solidFill>
            </a:endParaRPr>
          </a:p>
        </p:txBody>
      </p:sp>
      <p:pic>
        <p:nvPicPr>
          <p:cNvPr id="4" name="Pictur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04800"/>
            <a:ext cx="1160462" cy="116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 descr="D:\My Pictures\logos\ARARI_logo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1" y="374649"/>
            <a:ext cx="1142333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Subtitle 2"/>
          <p:cNvSpPr txBox="1">
            <a:spLocks/>
          </p:cNvSpPr>
          <p:nvPr/>
        </p:nvSpPr>
        <p:spPr>
          <a:xfrm>
            <a:off x="1423074" y="5798408"/>
            <a:ext cx="6858000" cy="533400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 algn="r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None/>
              <a:defRPr kumimoji="0" sz="2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None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None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None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None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None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3600" b="1" dirty="0"/>
          </a:p>
        </p:txBody>
      </p:sp>
    </p:spTree>
    <p:extLst>
      <p:ext uri="{BB962C8B-B14F-4D97-AF65-F5344CB8AC3E}">
        <p14:creationId xmlns="" xmlns:p14="http://schemas.microsoft.com/office/powerpoint/2010/main" val="2758727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634082"/>
          </a:xfrm>
        </p:spPr>
        <p:txBody>
          <a:bodyPr anchor="ctr">
            <a:normAutofit/>
          </a:bodyPr>
          <a:lstStyle/>
          <a:p>
            <a:pPr algn="ctr"/>
            <a:r>
              <a:rPr lang="en-US" sz="2800" b="1" dirty="0">
                <a:solidFill>
                  <a:srgbClr val="12100C"/>
                </a:solidFill>
              </a:rPr>
              <a:t>Perceived Solutions by Farmers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579771795"/>
              </p:ext>
            </p:extLst>
          </p:nvPr>
        </p:nvGraphicFramePr>
        <p:xfrm>
          <a:off x="152400" y="1066800"/>
          <a:ext cx="8208912" cy="4508743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1264096"/>
                <a:gridCol w="3962400"/>
                <a:gridCol w="2982416"/>
              </a:tblGrid>
              <a:tr h="473913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12100C"/>
                          </a:solidFill>
                        </a:rPr>
                        <a:t>Problem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solidFill>
                            <a:srgbClr val="12100C"/>
                          </a:solidFill>
                        </a:rPr>
                        <a:t>Menz</a:t>
                      </a:r>
                      <a:endParaRPr lang="en-US" dirty="0">
                        <a:solidFill>
                          <a:srgbClr val="12100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solidFill>
                            <a:srgbClr val="12100C"/>
                          </a:solidFill>
                        </a:rPr>
                        <a:t>Angolela-Tera</a:t>
                      </a:r>
                      <a:endParaRPr lang="en-US" dirty="0">
                        <a:solidFill>
                          <a:srgbClr val="12100C"/>
                        </a:solidFill>
                      </a:endParaRPr>
                    </a:p>
                  </a:txBody>
                  <a:tcPr/>
                </a:tc>
              </a:tr>
              <a:tr h="1294968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12100C"/>
                          </a:solidFill>
                        </a:rPr>
                        <a:t>Feed shortage</a:t>
                      </a:r>
                      <a:endParaRPr lang="en-US" sz="1600" b="1" dirty="0">
                        <a:solidFill>
                          <a:srgbClr val="12100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FontTx/>
                        <a:buChar char="-"/>
                      </a:pPr>
                      <a:r>
                        <a:rPr lang="en-US" sz="1600" kern="1200" dirty="0" smtClean="0">
                          <a:solidFill>
                            <a:srgbClr val="12100C"/>
                          </a:solidFill>
                        </a:rPr>
                        <a:t> Set aside part of crop land for</a:t>
                      </a:r>
                      <a:r>
                        <a:rPr lang="en-US" sz="1600" kern="1200" baseline="0" dirty="0" smtClean="0">
                          <a:solidFill>
                            <a:srgbClr val="12100C"/>
                          </a:solidFill>
                        </a:rPr>
                        <a:t> </a:t>
                      </a:r>
                      <a:r>
                        <a:rPr lang="en-US" sz="1600" kern="1200" dirty="0" smtClean="0">
                          <a:solidFill>
                            <a:srgbClr val="12100C"/>
                          </a:solidFill>
                        </a:rPr>
                        <a:t>forages;</a:t>
                      </a:r>
                    </a:p>
                    <a:p>
                      <a:pPr lvl="0">
                        <a:buFontTx/>
                        <a:buChar char="-"/>
                      </a:pPr>
                      <a:r>
                        <a:rPr lang="en-US" sz="1600" kern="1200" dirty="0" smtClean="0">
                          <a:solidFill>
                            <a:srgbClr val="12100C"/>
                          </a:solidFill>
                        </a:rPr>
                        <a:t> Improve forage seed supply;</a:t>
                      </a:r>
                    </a:p>
                    <a:p>
                      <a:pPr lvl="0"/>
                      <a:r>
                        <a:rPr lang="en-US" sz="1600" kern="1200" dirty="0" smtClean="0">
                          <a:solidFill>
                            <a:srgbClr val="12100C"/>
                          </a:solidFill>
                        </a:rPr>
                        <a:t>-</a:t>
                      </a:r>
                      <a:r>
                        <a:rPr lang="en-US" sz="1600" kern="1200" baseline="0" dirty="0" smtClean="0">
                          <a:solidFill>
                            <a:srgbClr val="12100C"/>
                          </a:solidFill>
                        </a:rPr>
                        <a:t> R</a:t>
                      </a:r>
                      <a:r>
                        <a:rPr lang="en-US" sz="1600" kern="1200" dirty="0" smtClean="0">
                          <a:solidFill>
                            <a:srgbClr val="12100C"/>
                          </a:solidFill>
                        </a:rPr>
                        <a:t>egulating ‘encroachment’ of grazing areas; </a:t>
                      </a:r>
                    </a:p>
                    <a:p>
                      <a:r>
                        <a:rPr lang="en-US" sz="1600" kern="1200" dirty="0" smtClean="0">
                          <a:solidFill>
                            <a:srgbClr val="12100C"/>
                          </a:solidFill>
                        </a:rPr>
                        <a:t>- Timely collection and conservation of feed for the dry season; </a:t>
                      </a:r>
                      <a:endParaRPr lang="en-US" sz="1600" dirty="0">
                        <a:solidFill>
                          <a:srgbClr val="12100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rgbClr val="12100C"/>
                          </a:solidFill>
                        </a:rPr>
                        <a:t>Improving availability and access (affordable price) to commercial concentrates; setting aside part of crop land for growing forages; limiting herd size; </a:t>
                      </a:r>
                      <a:endParaRPr lang="en-US" sz="1600" dirty="0">
                        <a:solidFill>
                          <a:srgbClr val="12100C"/>
                        </a:solidFill>
                      </a:endParaRPr>
                    </a:p>
                  </a:txBody>
                  <a:tcPr/>
                </a:tc>
              </a:tr>
              <a:tr h="904895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12100C"/>
                          </a:solidFill>
                        </a:rPr>
                        <a:t>Animal disease</a:t>
                      </a:r>
                      <a:endParaRPr lang="en-US" sz="1600" b="1" dirty="0">
                        <a:solidFill>
                          <a:srgbClr val="12100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en-US" sz="1600" kern="1200" dirty="0" smtClean="0">
                          <a:solidFill>
                            <a:srgbClr val="12100C"/>
                          </a:solidFill>
                        </a:rPr>
                        <a:t>Availing regular vaccination and spraying; -</a:t>
                      </a:r>
                      <a:r>
                        <a:rPr lang="en-US" sz="1600" kern="1200" baseline="0" dirty="0" smtClean="0">
                          <a:solidFill>
                            <a:srgbClr val="12100C"/>
                          </a:solidFill>
                        </a:rPr>
                        <a:t> I</a:t>
                      </a:r>
                      <a:r>
                        <a:rPr lang="en-US" sz="1600" kern="1200" dirty="0" smtClean="0">
                          <a:solidFill>
                            <a:srgbClr val="12100C"/>
                          </a:solidFill>
                        </a:rPr>
                        <a:t>mproved feeding;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US" sz="1600" kern="1200" dirty="0" smtClean="0">
                          <a:solidFill>
                            <a:srgbClr val="12100C"/>
                          </a:solidFill>
                        </a:rPr>
                        <a:t> Accessible Health service posts.</a:t>
                      </a:r>
                      <a:endParaRPr lang="en-US" sz="1600" dirty="0">
                        <a:solidFill>
                          <a:srgbClr val="12100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rgbClr val="12100C"/>
                          </a:solidFill>
                        </a:rPr>
                        <a:t>Genuine drug supply; Availing regular vaccination; improved management and hygiene; </a:t>
                      </a:r>
                      <a:endParaRPr lang="en-US" sz="1600" dirty="0">
                        <a:solidFill>
                          <a:srgbClr val="12100C"/>
                        </a:solidFill>
                      </a:endParaRPr>
                    </a:p>
                  </a:txBody>
                  <a:tcPr/>
                </a:tc>
              </a:tr>
              <a:tr h="852039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12100C"/>
                          </a:solidFill>
                        </a:rPr>
                        <a:t>Uncontrolled breeding</a:t>
                      </a:r>
                      <a:endParaRPr lang="en-US" sz="1600" b="1" dirty="0">
                        <a:solidFill>
                          <a:srgbClr val="12100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en-US" sz="1600" kern="1200" baseline="0" dirty="0" smtClean="0">
                          <a:solidFill>
                            <a:srgbClr val="12100C"/>
                          </a:solidFill>
                        </a:rPr>
                        <a:t> Adopting recommended breeding season</a:t>
                      </a:r>
                      <a:r>
                        <a:rPr lang="en-US" sz="1600" kern="1200" dirty="0" smtClean="0">
                          <a:solidFill>
                            <a:srgbClr val="12100C"/>
                          </a:solidFill>
                        </a:rPr>
                        <a:t>;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US" sz="1600" kern="1200" dirty="0" smtClean="0">
                          <a:solidFill>
                            <a:srgbClr val="12100C"/>
                          </a:solidFill>
                        </a:rPr>
                        <a:t> Herding male and females separately during off-season periods.</a:t>
                      </a:r>
                      <a:endParaRPr lang="en-US" sz="1600" dirty="0">
                        <a:solidFill>
                          <a:srgbClr val="12100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12100C"/>
                        </a:solidFill>
                      </a:endParaRPr>
                    </a:p>
                  </a:txBody>
                  <a:tcPr/>
                </a:tc>
              </a:tr>
              <a:tr h="967256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12100C"/>
                          </a:solidFill>
                        </a:rPr>
                        <a:t>Limited management knowledge</a:t>
                      </a:r>
                      <a:endParaRPr lang="en-US" sz="1600" b="1" dirty="0">
                        <a:solidFill>
                          <a:srgbClr val="12100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12100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rgbClr val="12100C"/>
                          </a:solidFill>
                        </a:rPr>
                        <a:t>Improving extension service and applying expert advices; Training and awareness creation; </a:t>
                      </a:r>
                      <a:endParaRPr lang="en-US" sz="1600" dirty="0">
                        <a:solidFill>
                          <a:srgbClr val="12100C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03C97-E216-4900-B9FA-4CAE0B445B2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45874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800" b="1" dirty="0" smtClean="0">
                <a:solidFill>
                  <a:srgbClr val="12100C"/>
                </a:solidFill>
              </a:rPr>
              <a:t>Potential Interventions</a:t>
            </a:r>
            <a:endParaRPr lang="en-US" sz="2800" dirty="0">
              <a:solidFill>
                <a:srgbClr val="12100C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219200"/>
          <a:ext cx="7620000" cy="4942791"/>
        </p:xfrm>
        <a:graphic>
          <a:graphicData uri="http://schemas.openxmlformats.org/drawingml/2006/table">
            <a:tbl>
              <a:tblPr firstRow="1" bandRow="1">
                <a:tableStyleId>{2A488322-F2BA-4B5B-9748-0D474271808F}</a:tableStyleId>
              </a:tblPr>
              <a:tblGrid>
                <a:gridCol w="1066800"/>
                <a:gridCol w="3505200"/>
                <a:gridCol w="3048000"/>
              </a:tblGrid>
              <a:tr h="457200"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Problem </a:t>
                      </a:r>
                      <a:endParaRPr lang="en-US" sz="18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err="1" smtClean="0"/>
                        <a:t>Menz</a:t>
                      </a: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err="1" smtClean="0"/>
                        <a:t>Angolela-Tera</a:t>
                      </a: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1905000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Feed shortage</a:t>
                      </a:r>
                      <a:endParaRPr lang="en-US" sz="1600" b="1" dirty="0">
                        <a:solidFill>
                          <a:srgbClr val="12100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en-US" sz="1600" b="1" dirty="0" smtClean="0"/>
                        <a:t> Forage tree </a:t>
                      </a:r>
                      <a:r>
                        <a:rPr lang="en-US" sz="1600" b="1" dirty="0" err="1" smtClean="0"/>
                        <a:t>dev’t</a:t>
                      </a:r>
                      <a:r>
                        <a:rPr lang="en-US" sz="1600" b="1" dirty="0" smtClean="0"/>
                        <a:t> integrated with soil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en-US" sz="1600" b="1" baseline="0" dirty="0" smtClean="0"/>
                        <a:t>   conservation structures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US" sz="1600" b="1" baseline="0" dirty="0" smtClean="0"/>
                        <a:t> Forage tree </a:t>
                      </a:r>
                      <a:r>
                        <a:rPr lang="en-US" sz="1600" b="1" baseline="0" dirty="0" err="1" smtClean="0"/>
                        <a:t>dev’t</a:t>
                      </a:r>
                      <a:r>
                        <a:rPr lang="en-US" sz="1600" b="1" baseline="0" dirty="0" smtClean="0"/>
                        <a:t> as live fences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US" sz="1600" b="1" baseline="0" dirty="0" smtClean="0"/>
                        <a:t> Crop residue treatment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US" sz="1600" b="1" baseline="0" dirty="0" smtClean="0"/>
                        <a:t> Crop residue-based ration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US" sz="1600" b="1" baseline="0" dirty="0" smtClean="0"/>
                        <a:t> Provision of concentrates thru coops.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US" sz="1600" b="1" baseline="0" dirty="0" smtClean="0"/>
                        <a:t> </a:t>
                      </a:r>
                      <a:r>
                        <a:rPr lang="en-US" sz="1600" b="1" baseline="0" dirty="0" smtClean="0">
                          <a:solidFill>
                            <a:srgbClr val="C00000"/>
                          </a:solidFill>
                        </a:rPr>
                        <a:t>Grazing lands ?</a:t>
                      </a:r>
                      <a:endParaRPr lang="en-US" sz="16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en-US" sz="1600" b="1" dirty="0" smtClean="0"/>
                        <a:t> Cultivated forage development</a:t>
                      </a:r>
                    </a:p>
                    <a:p>
                      <a:pPr>
                        <a:buFontTx/>
                        <a:buNone/>
                      </a:pPr>
                      <a:endParaRPr lang="en-US" sz="1600" b="1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lang="en-US" sz="1600" b="1" dirty="0" smtClean="0"/>
                        <a:t> </a:t>
                      </a:r>
                      <a:r>
                        <a:rPr lang="en-US" sz="1600" b="1" baseline="0" dirty="0" smtClean="0"/>
                        <a:t> Forage tree </a:t>
                      </a:r>
                      <a:r>
                        <a:rPr lang="en-US" sz="1600" b="1" baseline="0" dirty="0" err="1" smtClean="0"/>
                        <a:t>dev’t</a:t>
                      </a:r>
                      <a:r>
                        <a:rPr lang="en-US" sz="1600" b="1" baseline="0" dirty="0" smtClean="0"/>
                        <a:t> as live fences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US" sz="1600" b="1" baseline="0" dirty="0" smtClean="0"/>
                        <a:t> Crop residue treatment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US" sz="1600" b="1" baseline="0" dirty="0" smtClean="0"/>
                        <a:t> Crop residue-based diet</a:t>
                      </a:r>
                      <a:endParaRPr lang="en-US" sz="1600" b="1" dirty="0" smtClean="0"/>
                    </a:p>
                    <a:p>
                      <a:pPr>
                        <a:buFontTx/>
                        <a:buChar char="-"/>
                      </a:pPr>
                      <a:endParaRPr lang="en-US" sz="1600" b="1" dirty="0">
                        <a:solidFill>
                          <a:srgbClr val="12100C"/>
                        </a:solidFill>
                      </a:endParaRPr>
                    </a:p>
                  </a:txBody>
                  <a:tcPr/>
                </a:tc>
              </a:tr>
              <a:tr h="701040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Animal disease</a:t>
                      </a:r>
                      <a:endParaRPr lang="en-US" sz="1600" b="1" dirty="0">
                        <a:solidFill>
                          <a:srgbClr val="12100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en-US" sz="1600" b="1" kern="1200" dirty="0" smtClean="0"/>
                        <a:t> Community-based health service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US" sz="1600" b="1" kern="1200" baseline="0" dirty="0" smtClean="0"/>
                        <a:t> Private health services (USAID model)</a:t>
                      </a:r>
                      <a:endParaRPr lang="en-US" sz="1600" b="1" dirty="0">
                        <a:solidFill>
                          <a:srgbClr val="12100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kern="1200" baseline="0" dirty="0" smtClean="0"/>
                        <a:t> - Private health services (USAID </a:t>
                      </a:r>
                    </a:p>
                    <a:p>
                      <a:r>
                        <a:rPr lang="en-US" sz="1600" b="1" kern="1200" baseline="0" dirty="0" smtClean="0"/>
                        <a:t>    model</a:t>
                      </a:r>
                      <a:endParaRPr lang="en-US" sz="1600" b="1" dirty="0">
                        <a:solidFill>
                          <a:srgbClr val="12100C"/>
                        </a:solidFill>
                      </a:endParaRPr>
                    </a:p>
                  </a:txBody>
                  <a:tcPr/>
                </a:tc>
              </a:tr>
              <a:tr h="612152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Uncontrolled breeding</a:t>
                      </a:r>
                      <a:endParaRPr lang="en-US" sz="1600" b="1" dirty="0">
                        <a:solidFill>
                          <a:srgbClr val="12100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en-US" sz="1600" b="1" kern="1200" baseline="0" dirty="0" smtClean="0"/>
                        <a:t> Community-based cooperative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en-US" sz="1600" b="1" kern="1200" baseline="0" dirty="0" smtClean="0"/>
                        <a:t>   breeding schemes</a:t>
                      </a:r>
                      <a:endParaRPr lang="en-US" sz="1600" b="1" dirty="0">
                        <a:solidFill>
                          <a:srgbClr val="12100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b="1" dirty="0">
                        <a:solidFill>
                          <a:srgbClr val="12100C"/>
                        </a:solidFill>
                      </a:endParaRPr>
                    </a:p>
                  </a:txBody>
                  <a:tcPr/>
                </a:tc>
              </a:tr>
              <a:tr h="1056591">
                <a:tc>
                  <a:txBody>
                    <a:bodyPr/>
                    <a:lstStyle/>
                    <a:p>
                      <a:r>
                        <a:rPr lang="en-US" b="1" dirty="0" err="1" smtClean="0">
                          <a:solidFill>
                            <a:srgbClr val="C00000"/>
                          </a:solidFill>
                        </a:rPr>
                        <a:t>Mng’t</a:t>
                      </a:r>
                      <a:r>
                        <a:rPr lang="en-US" b="1" dirty="0" smtClean="0">
                          <a:solidFill>
                            <a:srgbClr val="C00000"/>
                          </a:solidFill>
                        </a:rPr>
                        <a:t> knowledge</a:t>
                      </a:r>
                      <a:endParaRPr lang="en-US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b="1" dirty="0">
                        <a:solidFill>
                          <a:srgbClr val="12100C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03C97-E216-4900-B9FA-4CAE0B445B29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634082"/>
          </a:xfrm>
        </p:spPr>
        <p:txBody>
          <a:bodyPr anchor="ctr">
            <a:normAutofit/>
          </a:bodyPr>
          <a:lstStyle/>
          <a:p>
            <a:pPr algn="ctr"/>
            <a:r>
              <a:rPr lang="en-US" sz="2800" b="1" dirty="0" smtClean="0">
                <a:solidFill>
                  <a:srgbClr val="12100C"/>
                </a:solidFill>
                <a:latin typeface="+mn-lt"/>
              </a:rPr>
              <a:t>Experiences Using FEAST</a:t>
            </a:r>
            <a:endParaRPr lang="en-US" sz="2800" b="1" dirty="0">
              <a:solidFill>
                <a:srgbClr val="12100C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052736"/>
            <a:ext cx="7918648" cy="48006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  <a:buClr>
                <a:srgbClr val="00B050"/>
              </a:buClr>
              <a:buSzPct val="95000"/>
              <a:buFont typeface="Wingdings" pitchFamily="2" charset="2"/>
              <a:buChar char="§"/>
            </a:pPr>
            <a:r>
              <a:rPr lang="en-US" sz="1800" dirty="0" smtClean="0">
                <a:cs typeface="Arial" pitchFamily="34" charset="0"/>
              </a:rPr>
              <a:t>A holistic approach – FEAST considers resources, socio-economic status, cropping system and non-feed aspects of livestock system</a:t>
            </a:r>
          </a:p>
          <a:p>
            <a:pPr>
              <a:spcBef>
                <a:spcPts val="0"/>
              </a:spcBef>
              <a:spcAft>
                <a:spcPts val="1200"/>
              </a:spcAft>
              <a:buClr>
                <a:srgbClr val="00B050"/>
              </a:buClr>
              <a:buSzPct val="95000"/>
              <a:buFont typeface="Wingdings" pitchFamily="2" charset="2"/>
              <a:buChar char="§"/>
            </a:pPr>
            <a:r>
              <a:rPr lang="en-US" sz="1800" dirty="0" smtClean="0">
                <a:cs typeface="Arial" pitchFamily="34" charset="0"/>
              </a:rPr>
              <a:t>Tool can be used for a rapid appraisal of other aspects of livestock systems</a:t>
            </a:r>
          </a:p>
          <a:p>
            <a:pPr>
              <a:spcBef>
                <a:spcPts val="0"/>
              </a:spcBef>
              <a:spcAft>
                <a:spcPts val="1200"/>
              </a:spcAft>
              <a:buClr>
                <a:srgbClr val="00B050"/>
              </a:buClr>
              <a:buSzPct val="95000"/>
              <a:buFont typeface="Wingdings" pitchFamily="2" charset="2"/>
              <a:buChar char="§"/>
            </a:pPr>
            <a:r>
              <a:rPr lang="en-US" sz="1800" dirty="0" smtClean="0">
                <a:cs typeface="Arial" pitchFamily="34" charset="0"/>
              </a:rPr>
              <a:t>Integrates indigenous (participatory) and modern animal science knowledge and methods</a:t>
            </a:r>
          </a:p>
          <a:p>
            <a:pPr>
              <a:spcBef>
                <a:spcPts val="0"/>
              </a:spcBef>
              <a:spcAft>
                <a:spcPts val="1200"/>
              </a:spcAft>
              <a:buClr>
                <a:srgbClr val="00B050"/>
              </a:buClr>
              <a:buSzPct val="95000"/>
              <a:buFont typeface="Wingdings" pitchFamily="2" charset="2"/>
              <a:buChar char="§"/>
            </a:pPr>
            <a:r>
              <a:rPr lang="en-US" sz="1800" dirty="0" smtClean="0">
                <a:cs typeface="Arial" pitchFamily="34" charset="0"/>
              </a:rPr>
              <a:t>A rapid and facilitated data collection, analysis and interpretation</a:t>
            </a:r>
          </a:p>
          <a:p>
            <a:pPr>
              <a:spcBef>
                <a:spcPts val="0"/>
              </a:spcBef>
              <a:spcAft>
                <a:spcPts val="1200"/>
              </a:spcAft>
              <a:buClr>
                <a:srgbClr val="00B050"/>
              </a:buClr>
              <a:buSzPct val="95000"/>
              <a:buFont typeface="Wingdings" pitchFamily="2" charset="2"/>
              <a:buChar char="§"/>
            </a:pPr>
            <a:r>
              <a:rPr lang="en-US" sz="1800" dirty="0" smtClean="0">
                <a:cs typeface="Arial" pitchFamily="34" charset="0"/>
              </a:rPr>
              <a:t>FEAST is very friendly, also allows editing basic parameters</a:t>
            </a:r>
          </a:p>
          <a:p>
            <a:pPr>
              <a:spcBef>
                <a:spcPts val="0"/>
              </a:spcBef>
              <a:spcAft>
                <a:spcPts val="1200"/>
              </a:spcAft>
              <a:buClr>
                <a:srgbClr val="00B050"/>
              </a:buClr>
              <a:buSzPct val="95000"/>
              <a:buFont typeface="Wingdings" pitchFamily="2" charset="2"/>
              <a:buChar char="§"/>
            </a:pPr>
            <a:r>
              <a:rPr lang="en-US" sz="1800" b="1" dirty="0" smtClean="0">
                <a:solidFill>
                  <a:schemeClr val="accent2">
                    <a:lumMod val="50000"/>
                  </a:schemeClr>
                </a:solidFill>
                <a:cs typeface="Arial" pitchFamily="34" charset="0"/>
              </a:rPr>
              <a:t>Data from individual interviews – FEAST accommodates 6, 2 per wealth class </a:t>
            </a:r>
          </a:p>
          <a:p>
            <a:pPr>
              <a:spcBef>
                <a:spcPts val="0"/>
              </a:spcBef>
              <a:spcAft>
                <a:spcPts val="1200"/>
              </a:spcAft>
              <a:buClr>
                <a:srgbClr val="00B050"/>
              </a:buClr>
              <a:buSzPct val="95000"/>
              <a:buFont typeface="Wingdings" pitchFamily="2" charset="2"/>
              <a:buChar char="§"/>
            </a:pPr>
            <a:r>
              <a:rPr lang="en-US" sz="1800" b="1" dirty="0" smtClean="0">
                <a:solidFill>
                  <a:schemeClr val="accent2">
                    <a:lumMod val="50000"/>
                  </a:schemeClr>
                </a:solidFill>
                <a:cs typeface="Arial" pitchFamily="34" charset="0"/>
              </a:rPr>
              <a:t>Data from FGD – more reliable, but less used by FEAST</a:t>
            </a:r>
          </a:p>
          <a:p>
            <a:pPr>
              <a:spcBef>
                <a:spcPts val="0"/>
              </a:spcBef>
              <a:spcAft>
                <a:spcPts val="1200"/>
              </a:spcAft>
              <a:buClr>
                <a:srgbClr val="00B050"/>
              </a:buClr>
              <a:buSzPct val="95000"/>
              <a:buFont typeface="Wingdings" pitchFamily="2" charset="2"/>
              <a:buChar char="§"/>
            </a:pPr>
            <a:r>
              <a:rPr lang="en-US" sz="1800" b="1" dirty="0" smtClean="0">
                <a:solidFill>
                  <a:schemeClr val="accent2">
                    <a:lumMod val="50000"/>
                  </a:schemeClr>
                </a:solidFill>
                <a:cs typeface="Arial" pitchFamily="34" charset="0"/>
              </a:rPr>
              <a:t>Some difficult questions  –  trend data by month (e.g. milk yield, prices, …) By season easier for farmers and more realistic? </a:t>
            </a:r>
          </a:p>
          <a:p>
            <a:pPr>
              <a:spcBef>
                <a:spcPts val="0"/>
              </a:spcBef>
              <a:spcAft>
                <a:spcPts val="1200"/>
              </a:spcAft>
              <a:buClr>
                <a:srgbClr val="00B050"/>
              </a:buClr>
              <a:buSzPct val="95000"/>
              <a:buFont typeface="Wingdings" pitchFamily="2" charset="2"/>
              <a:buChar char="§"/>
            </a:pPr>
            <a:r>
              <a:rPr lang="en-US" sz="1800" b="1" dirty="0" smtClean="0">
                <a:solidFill>
                  <a:schemeClr val="accent2">
                    <a:lumMod val="50000"/>
                  </a:schemeClr>
                </a:solidFill>
                <a:cs typeface="Arial" pitchFamily="34" charset="0"/>
              </a:rPr>
              <a:t>Crop residue contribution to DM intake – Doubtful results!</a:t>
            </a:r>
          </a:p>
          <a:p>
            <a:pPr marL="114300" indent="0">
              <a:spcBef>
                <a:spcPts val="1200"/>
              </a:spcBef>
              <a:spcAft>
                <a:spcPts val="1200"/>
              </a:spcAft>
              <a:buClr>
                <a:srgbClr val="00B050"/>
              </a:buClr>
              <a:buSzPct val="95000"/>
              <a:buNone/>
            </a:pPr>
            <a:endParaRPr lang="en-US" sz="1800" dirty="0" smtClean="0">
              <a:cs typeface="Arial" pitchFamily="34" charset="0"/>
            </a:endParaRPr>
          </a:p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endParaRPr lang="en-US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03C97-E216-4900-B9FA-4CAE0B445B29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44581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634082"/>
          </a:xfrm>
        </p:spPr>
        <p:txBody>
          <a:bodyPr anchor="ctr">
            <a:normAutofit/>
          </a:bodyPr>
          <a:lstStyle/>
          <a:p>
            <a:pPr algn="ctr"/>
            <a:r>
              <a:rPr lang="en-US" sz="2800" b="1" dirty="0"/>
              <a:t>Way Forward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052736"/>
            <a:ext cx="7620000" cy="48006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  <a:buClr>
                <a:srgbClr val="00B050"/>
              </a:buClr>
              <a:buSzPct val="95000"/>
              <a:buFont typeface="Wingdings" pitchFamily="2" charset="2"/>
              <a:buChar char="Ø"/>
            </a:pPr>
            <a:r>
              <a:rPr lang="en-US" dirty="0" smtClean="0">
                <a:cs typeface="Arial" pitchFamily="34" charset="0"/>
              </a:rPr>
              <a:t>Improvement in FEAST: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Clr>
                <a:srgbClr val="00B050"/>
              </a:buClr>
              <a:buSzPct val="95000"/>
            </a:pPr>
            <a:r>
              <a:rPr lang="en-US" dirty="0" smtClean="0">
                <a:cs typeface="Arial" pitchFamily="34" charset="0"/>
              </a:rPr>
              <a:t>Accommodating larger sample size, and/or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Clr>
                <a:srgbClr val="00B050"/>
              </a:buClr>
              <a:buSzPct val="95000"/>
            </a:pPr>
            <a:r>
              <a:rPr lang="en-US" dirty="0" smtClean="0">
                <a:cs typeface="Arial" pitchFamily="34" charset="0"/>
              </a:rPr>
              <a:t>Use of data from FGDs from 2 </a:t>
            </a:r>
            <a:r>
              <a:rPr lang="en-US" dirty="0" err="1" smtClean="0">
                <a:cs typeface="Arial" pitchFamily="34" charset="0"/>
              </a:rPr>
              <a:t>kebeles</a:t>
            </a:r>
            <a:r>
              <a:rPr lang="en-US" dirty="0" smtClean="0">
                <a:cs typeface="Arial" pitchFamily="34" charset="0"/>
              </a:rPr>
              <a:t> in FEAST Excel</a:t>
            </a:r>
          </a:p>
          <a:p>
            <a:pPr>
              <a:spcBef>
                <a:spcPts val="1200"/>
              </a:spcBef>
              <a:spcAft>
                <a:spcPts val="600"/>
              </a:spcAft>
              <a:buClr>
                <a:srgbClr val="00B050"/>
              </a:buClr>
              <a:buSzPct val="95000"/>
              <a:buFont typeface="Wingdings" pitchFamily="2" charset="2"/>
              <a:buChar char="Ø"/>
            </a:pPr>
            <a:r>
              <a:rPr lang="en-US" dirty="0" err="1" smtClean="0">
                <a:cs typeface="Arial" pitchFamily="34" charset="0"/>
              </a:rPr>
              <a:t>Woreda</a:t>
            </a:r>
            <a:r>
              <a:rPr lang="en-US" dirty="0" smtClean="0">
                <a:cs typeface="Arial" pitchFamily="34" charset="0"/>
              </a:rPr>
              <a:t>-based study and recommendation domain:</a:t>
            </a:r>
          </a:p>
          <a:p>
            <a:pPr lvl="1">
              <a:spcBef>
                <a:spcPts val="1200"/>
              </a:spcBef>
              <a:spcAft>
                <a:spcPts val="600"/>
              </a:spcAft>
              <a:buClr>
                <a:srgbClr val="00B050"/>
              </a:buClr>
              <a:buSzPct val="95000"/>
            </a:pPr>
            <a:r>
              <a:rPr lang="en-US" dirty="0" smtClean="0">
                <a:cs typeface="Arial" pitchFamily="34" charset="0"/>
              </a:rPr>
              <a:t>Administrative boundaries for agricultural </a:t>
            </a:r>
            <a:r>
              <a:rPr lang="en-US" dirty="0" err="1" smtClean="0">
                <a:cs typeface="Arial" pitchFamily="34" charset="0"/>
              </a:rPr>
              <a:t>devt</a:t>
            </a:r>
            <a:r>
              <a:rPr lang="en-US" dirty="0" smtClean="0">
                <a:cs typeface="Arial" pitchFamily="34" charset="0"/>
              </a:rPr>
              <a:t>?</a:t>
            </a:r>
          </a:p>
          <a:p>
            <a:pPr lvl="1">
              <a:spcBef>
                <a:spcPts val="1200"/>
              </a:spcBef>
              <a:spcAft>
                <a:spcPts val="600"/>
              </a:spcAft>
              <a:buClr>
                <a:srgbClr val="00B050"/>
              </a:buClr>
              <a:buSzPct val="95000"/>
            </a:pPr>
            <a:r>
              <a:rPr lang="en-US" dirty="0" smtClean="0">
                <a:cs typeface="Arial" pitchFamily="34" charset="0"/>
              </a:rPr>
              <a:t>Within-</a:t>
            </a:r>
            <a:r>
              <a:rPr lang="en-US" dirty="0" err="1" smtClean="0">
                <a:cs typeface="Arial" pitchFamily="34" charset="0"/>
              </a:rPr>
              <a:t>woreda</a:t>
            </a:r>
            <a:r>
              <a:rPr lang="en-US" dirty="0" smtClean="0">
                <a:cs typeface="Arial" pitchFamily="34" charset="0"/>
              </a:rPr>
              <a:t> variability in agro-ecology (major factor in feed)</a:t>
            </a:r>
          </a:p>
          <a:p>
            <a:pPr lvl="1">
              <a:spcBef>
                <a:spcPts val="1200"/>
              </a:spcBef>
              <a:spcAft>
                <a:spcPts val="600"/>
              </a:spcAft>
              <a:buClr>
                <a:srgbClr val="00B050"/>
              </a:buClr>
              <a:buSzPct val="95000"/>
            </a:pPr>
            <a:r>
              <a:rPr lang="en-US" dirty="0" smtClean="0">
                <a:cs typeface="Arial" pitchFamily="34" charset="0"/>
              </a:rPr>
              <a:t>Narrows/Limits applicability of findings</a:t>
            </a:r>
          </a:p>
          <a:p>
            <a:pPr lvl="1">
              <a:spcBef>
                <a:spcPts val="1200"/>
              </a:spcBef>
              <a:spcAft>
                <a:spcPts val="600"/>
              </a:spcAft>
              <a:buClr>
                <a:srgbClr val="00B050"/>
              </a:buClr>
              <a:buSzPct val="95000"/>
            </a:pPr>
            <a:r>
              <a:rPr lang="en-US" dirty="0" smtClean="0">
                <a:cs typeface="Arial" pitchFamily="34" charset="0"/>
              </a:rPr>
              <a:t>! Study site selection and recommendations by AEZs, prod system</a:t>
            </a:r>
          </a:p>
          <a:p>
            <a:pPr>
              <a:spcBef>
                <a:spcPts val="0"/>
              </a:spcBef>
              <a:spcAft>
                <a:spcPts val="600"/>
              </a:spcAft>
              <a:buClr>
                <a:srgbClr val="00B050"/>
              </a:buClr>
              <a:buSzPct val="95000"/>
              <a:buFont typeface="Wingdings" pitchFamily="2" charset="2"/>
              <a:buChar char="Ø"/>
            </a:pPr>
            <a:r>
              <a:rPr lang="en-US" dirty="0" smtClean="0">
                <a:cs typeface="Arial" pitchFamily="34" charset="0"/>
              </a:rPr>
              <a:t>Dissemination of tool – promotion to and training of users</a:t>
            </a:r>
          </a:p>
          <a:p>
            <a:pPr>
              <a:spcBef>
                <a:spcPts val="0"/>
              </a:spcBef>
              <a:spcAft>
                <a:spcPts val="600"/>
              </a:spcAft>
              <a:buClr>
                <a:srgbClr val="00B050"/>
              </a:buClr>
              <a:buSzPct val="95000"/>
              <a:buFont typeface="Wingdings" pitchFamily="2" charset="2"/>
              <a:buChar char="Ø"/>
            </a:pPr>
            <a:r>
              <a:rPr lang="en-US" dirty="0" smtClean="0">
                <a:cs typeface="Arial" pitchFamily="34" charset="0"/>
              </a:rPr>
              <a:t>Linking FEAST and </a:t>
            </a:r>
            <a:r>
              <a:rPr lang="en-US" dirty="0" err="1" smtClean="0">
                <a:cs typeface="Arial" pitchFamily="34" charset="0"/>
              </a:rPr>
              <a:t>TechFit</a:t>
            </a:r>
            <a:endParaRPr lang="en-US" dirty="0" smtClean="0">
              <a:cs typeface="Arial" pitchFamily="34" charset="0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03C97-E216-4900-B9FA-4CAE0B445B29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70388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THANK YOU</a:t>
            </a:r>
            <a:endParaRPr lang="en-US" b="1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5" name="Content Placeholder 4" descr="0205201215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765552" y="3505200"/>
            <a:ext cx="2641600" cy="19812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03C97-E216-4900-B9FA-4CAE0B445B29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6" name="Picture 5" descr="0205201215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562600" y="3505200"/>
            <a:ext cx="2743200" cy="2057400"/>
          </a:xfrm>
          <a:prstGeom prst="rect">
            <a:avLst/>
          </a:prstGeom>
        </p:spPr>
      </p:pic>
      <p:pic>
        <p:nvPicPr>
          <p:cNvPr id="8" name="Picture 7" descr="0504201214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3505200"/>
            <a:ext cx="2638552" cy="1978914"/>
          </a:xfrm>
          <a:prstGeom prst="rect">
            <a:avLst/>
          </a:prstGeom>
        </p:spPr>
      </p:pic>
      <p:pic>
        <p:nvPicPr>
          <p:cNvPr id="9" name="Picture 8" descr="DSC00371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486400" y="1295400"/>
            <a:ext cx="2667000" cy="2000250"/>
          </a:xfrm>
          <a:prstGeom prst="rect">
            <a:avLst/>
          </a:prstGeom>
        </p:spPr>
      </p:pic>
      <p:pic>
        <p:nvPicPr>
          <p:cNvPr id="10" name="Picture 9" descr="DSC01575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2667000" y="1371600"/>
            <a:ext cx="2540000" cy="1905000"/>
          </a:xfrm>
          <a:prstGeom prst="rect">
            <a:avLst/>
          </a:prstGeom>
        </p:spPr>
      </p:pic>
      <p:pic>
        <p:nvPicPr>
          <p:cNvPr id="11" name="Picture 10" descr="DSC01602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0" y="1371600"/>
            <a:ext cx="2362200" cy="17716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7537648" cy="634082"/>
          </a:xfrm>
        </p:spPr>
        <p:txBody>
          <a:bodyPr anchor="ctr">
            <a:normAutofit/>
          </a:bodyPr>
          <a:lstStyle/>
          <a:p>
            <a:pPr algn="ctr"/>
            <a:r>
              <a:rPr lang="en-US" sz="2800" b="1" dirty="0" smtClean="0">
                <a:solidFill>
                  <a:srgbClr val="12100C"/>
                </a:solidFill>
                <a:latin typeface="+mn-lt"/>
              </a:rPr>
              <a:t>Objectives </a:t>
            </a:r>
            <a:endParaRPr lang="en-US" sz="2800" b="1" dirty="0">
              <a:solidFill>
                <a:srgbClr val="12100C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7620000" cy="4800600"/>
          </a:xfrm>
        </p:spPr>
        <p:txBody>
          <a:bodyPr>
            <a:normAutofit/>
          </a:bodyPr>
          <a:lstStyle/>
          <a:p>
            <a:pPr algn="just">
              <a:spcBef>
                <a:spcPts val="0"/>
              </a:spcBef>
              <a:buClr>
                <a:srgbClr val="002060"/>
              </a:buClr>
              <a:buSzPct val="95000"/>
            </a:pPr>
            <a:r>
              <a:rPr lang="en-US" dirty="0" smtClean="0">
                <a:solidFill>
                  <a:srgbClr val="12100C"/>
                </a:solidFill>
                <a:cs typeface="Arial" pitchFamily="34" charset="0"/>
              </a:rPr>
              <a:t>To assess feed resource availability and use in the subalpine highlands of Ethiopia using a feed assessment tool (FEAST)</a:t>
            </a:r>
          </a:p>
          <a:p>
            <a:pPr algn="just">
              <a:spcBef>
                <a:spcPts val="0"/>
              </a:spcBef>
              <a:buClr>
                <a:srgbClr val="002060"/>
              </a:buClr>
              <a:buSzPct val="95000"/>
            </a:pPr>
            <a:endParaRPr lang="en-US" dirty="0" smtClean="0">
              <a:solidFill>
                <a:srgbClr val="12100C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spcBef>
                <a:spcPts val="0"/>
              </a:spcBef>
              <a:buClr>
                <a:srgbClr val="002060"/>
              </a:buClr>
              <a:buSzPct val="95000"/>
            </a:pPr>
            <a:r>
              <a:rPr lang="en-US" dirty="0" smtClean="0">
                <a:solidFill>
                  <a:srgbClr val="12100C"/>
                </a:solidFill>
                <a:latin typeface="Arial" pitchFamily="34" charset="0"/>
                <a:cs typeface="Arial" pitchFamily="34" charset="0"/>
              </a:rPr>
              <a:t>To</a:t>
            </a:r>
            <a:r>
              <a:rPr lang="en-US" dirty="0" smtClean="0">
                <a:solidFill>
                  <a:srgbClr val="12100C"/>
                </a:solidFill>
              </a:rPr>
              <a:t> characterize the livestock production and feeding systems</a:t>
            </a:r>
          </a:p>
          <a:p>
            <a:pPr algn="just">
              <a:spcBef>
                <a:spcPts val="0"/>
              </a:spcBef>
              <a:buClr>
                <a:srgbClr val="002060"/>
              </a:buClr>
              <a:buSzPct val="95000"/>
              <a:buNone/>
            </a:pPr>
            <a:endParaRPr lang="en-US" dirty="0" smtClean="0">
              <a:solidFill>
                <a:srgbClr val="12100C"/>
              </a:solidFill>
              <a:cs typeface="Arial" pitchFamily="34" charset="0"/>
            </a:endParaRPr>
          </a:p>
          <a:p>
            <a:pPr algn="just">
              <a:spcBef>
                <a:spcPts val="0"/>
              </a:spcBef>
              <a:buClr>
                <a:srgbClr val="002060"/>
              </a:buClr>
              <a:buSzPct val="95000"/>
            </a:pPr>
            <a:r>
              <a:rPr lang="en-US" dirty="0" smtClean="0">
                <a:solidFill>
                  <a:srgbClr val="12100C"/>
                </a:solidFill>
                <a:cs typeface="Arial" pitchFamily="34" charset="0"/>
              </a:rPr>
              <a:t>To determine site-specific feed intervention potentials in selected villages in Menz and </a:t>
            </a:r>
            <a:r>
              <a:rPr lang="en-US" dirty="0" err="1" smtClean="0">
                <a:solidFill>
                  <a:srgbClr val="12100C"/>
                </a:solidFill>
                <a:cs typeface="Arial" pitchFamily="34" charset="0"/>
              </a:rPr>
              <a:t>Angolela-Tera</a:t>
            </a:r>
            <a:r>
              <a:rPr lang="en-US" dirty="0" smtClean="0">
                <a:solidFill>
                  <a:srgbClr val="12100C"/>
                </a:solidFill>
                <a:cs typeface="Arial" pitchFamily="34" charset="0"/>
              </a:rPr>
              <a:t> districts</a:t>
            </a:r>
          </a:p>
          <a:p>
            <a:pPr marL="0" indent="0" algn="just">
              <a:spcBef>
                <a:spcPts val="0"/>
              </a:spcBef>
              <a:buNone/>
            </a:pPr>
            <a:endParaRPr lang="en-US" dirty="0">
              <a:solidFill>
                <a:srgbClr val="12100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03C97-E216-4900-B9FA-4CAE0B445B29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52243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03C97-E216-4900-B9FA-4CAE0B445B29}" type="slidenum">
              <a:rPr lang="en-US" smtClean="0"/>
              <a:pPr/>
              <a:t>3</a:t>
            </a:fld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762000" y="1447800"/>
            <a:ext cx="5724525" cy="3905250"/>
            <a:chOff x="762000" y="1447800"/>
            <a:chExt cx="5724525" cy="3905250"/>
          </a:xfrm>
        </p:grpSpPr>
        <p:pic>
          <p:nvPicPr>
            <p:cNvPr id="3" name="Picture 2" descr="map4.bmp"/>
            <p:cNvPicPr/>
            <p:nvPr/>
          </p:nvPicPr>
          <p:blipFill>
            <a:blip r:embed="rId2" cstate="email"/>
            <a:srcRect l="20000" r="19359"/>
            <a:stretch>
              <a:fillRect/>
            </a:stretch>
          </p:blipFill>
          <p:spPr bwMode="auto">
            <a:xfrm>
              <a:off x="762000" y="1600200"/>
              <a:ext cx="4724400" cy="3752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5" name="Group 14"/>
            <p:cNvGrpSpPr/>
            <p:nvPr/>
          </p:nvGrpSpPr>
          <p:grpSpPr>
            <a:xfrm>
              <a:off x="2743200" y="1447800"/>
              <a:ext cx="3743325" cy="2133600"/>
              <a:chOff x="2743200" y="1447800"/>
              <a:chExt cx="3743325" cy="2133600"/>
            </a:xfrm>
          </p:grpSpPr>
          <p:sp>
            <p:nvSpPr>
              <p:cNvPr id="1027" name="Rectangle 3"/>
              <p:cNvSpPr>
                <a:spLocks noChangeArrowheads="1"/>
              </p:cNvSpPr>
              <p:nvPr/>
            </p:nvSpPr>
            <p:spPr bwMode="auto">
              <a:xfrm>
                <a:off x="4419600" y="2590800"/>
                <a:ext cx="2066925" cy="914400"/>
              </a:xfrm>
              <a:prstGeom prst="rect">
                <a:avLst/>
              </a:prstGeom>
              <a:solidFill>
                <a:srgbClr val="DBE5F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1" i="0" u="none" strike="noStrike" cap="none" normalizeH="0" baseline="0" dirty="0" err="1" smtClean="0">
                    <a:ln>
                      <a:noFill/>
                    </a:ln>
                    <a:solidFill>
                      <a:srgbClr val="12100C"/>
                    </a:solidFill>
                    <a:effectLst/>
                    <a:cs typeface="Arial" pitchFamily="34" charset="0"/>
                  </a:rPr>
                  <a:t>Angolela-Tera</a:t>
                </a:r>
                <a:r>
                  <a:rPr kumimoji="0" lang="en-US" sz="1600" b="1" i="0" u="none" strike="noStrike" cap="none" normalizeH="0" baseline="0" dirty="0" smtClean="0">
                    <a:ln>
                      <a:noFill/>
                    </a:ln>
                    <a:solidFill>
                      <a:srgbClr val="12100C"/>
                    </a:solidFill>
                    <a:effectLst/>
                    <a:cs typeface="Arial" pitchFamily="34" charset="0"/>
                  </a:rPr>
                  <a:t> district</a:t>
                </a:r>
              </a:p>
              <a:p>
                <a:pPr marL="0" marR="0" lvl="0" indent="0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Char char="-"/>
                  <a:tabLst/>
                </a:pPr>
                <a:r>
                  <a:rPr kumimoji="0" lang="en-US" sz="1400" b="1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cs typeface="Arial" pitchFamily="34" charset="0"/>
                  </a:rPr>
                  <a:t> </a:t>
                </a:r>
                <a:r>
                  <a:rPr kumimoji="0" lang="en-US" sz="1600" b="1" u="none" strike="noStrike" cap="none" normalizeH="0" baseline="0" dirty="0" err="1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cs typeface="Arial" pitchFamily="34" charset="0"/>
                  </a:rPr>
                  <a:t>Chefanen</a:t>
                </a:r>
                <a:r>
                  <a:rPr kumimoji="0" lang="en-US" sz="1600" b="1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cs typeface="Arial" pitchFamily="34" charset="0"/>
                  </a:rPr>
                  <a:t> </a:t>
                </a:r>
                <a:r>
                  <a:rPr kumimoji="0" lang="en-US" sz="1600" b="1" u="none" strike="noStrike" cap="none" normalizeH="0" baseline="0" dirty="0" err="1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cs typeface="Arial" pitchFamily="34" charset="0"/>
                  </a:rPr>
                  <a:t>kebele</a:t>
                </a:r>
                <a:endParaRPr kumimoji="0" lang="en-US" sz="1600" b="1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cs typeface="Arial" pitchFamily="34" charset="0"/>
                </a:endParaRPr>
              </a:p>
              <a:p>
                <a:pPr marL="0" marR="0" lvl="0" indent="0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Char char="-"/>
                  <a:tabLst/>
                </a:pPr>
                <a:r>
                  <a:rPr lang="en-US" sz="1600" b="1" dirty="0" smtClean="0">
                    <a:solidFill>
                      <a:srgbClr val="C00000"/>
                    </a:solidFill>
                    <a:cs typeface="Arial" pitchFamily="34" charset="0"/>
                  </a:rPr>
                  <a:t> </a:t>
                </a:r>
                <a:r>
                  <a:rPr kumimoji="0" lang="en-US" sz="1600" b="1" u="none" strike="noStrike" cap="none" normalizeH="0" baseline="0" dirty="0" err="1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cs typeface="Arial" pitchFamily="34" charset="0"/>
                  </a:rPr>
                  <a:t>Cheki</a:t>
                </a:r>
                <a:r>
                  <a:rPr kumimoji="0" lang="en-US" sz="1600" b="1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cs typeface="Arial" pitchFamily="34" charset="0"/>
                  </a:rPr>
                  <a:t> </a:t>
                </a:r>
                <a:r>
                  <a:rPr kumimoji="0" lang="en-US" sz="1600" b="1" u="none" strike="noStrike" cap="none" normalizeH="0" baseline="0" dirty="0" err="1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cs typeface="Arial" pitchFamily="34" charset="0"/>
                  </a:rPr>
                  <a:t>kebele</a:t>
                </a:r>
                <a:endParaRPr kumimoji="0" lang="en-US" sz="1600" b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cs typeface="Arial" pitchFamily="34" charset="0"/>
                </a:endParaRPr>
              </a:p>
            </p:txBody>
          </p:sp>
          <p:cxnSp>
            <p:nvCxnSpPr>
              <p:cNvPr id="7" name="Straight Arrow Connector 6"/>
              <p:cNvCxnSpPr/>
              <p:nvPr/>
            </p:nvCxnSpPr>
            <p:spPr>
              <a:xfrm rot="10800000" flipV="1">
                <a:off x="2819400" y="2133600"/>
                <a:ext cx="1600200" cy="99060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Arrow Connector 11"/>
              <p:cNvCxnSpPr/>
              <p:nvPr/>
            </p:nvCxnSpPr>
            <p:spPr>
              <a:xfrm rot="10800000" flipV="1">
                <a:off x="2743200" y="2819400"/>
                <a:ext cx="1676400" cy="76200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26" name="Rectangle 2"/>
              <p:cNvSpPr>
                <a:spLocks noChangeArrowheads="1"/>
              </p:cNvSpPr>
              <p:nvPr/>
            </p:nvSpPr>
            <p:spPr bwMode="auto">
              <a:xfrm>
                <a:off x="4419600" y="1447800"/>
                <a:ext cx="1971675" cy="1028700"/>
              </a:xfrm>
              <a:prstGeom prst="rect">
                <a:avLst/>
              </a:prstGeom>
              <a:solidFill>
                <a:srgbClr val="DBE5F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1" i="0" u="none" strike="noStrike" cap="none" normalizeH="0" baseline="0" dirty="0" smtClean="0">
                    <a:ln>
                      <a:noFill/>
                    </a:ln>
                    <a:solidFill>
                      <a:srgbClr val="12100C"/>
                    </a:solidFill>
                    <a:effectLst/>
                    <a:cs typeface="Arial" pitchFamily="34" charset="0"/>
                  </a:rPr>
                  <a:t>Menz-Gera district</a:t>
                </a:r>
              </a:p>
              <a:p>
                <a:pPr marL="0" marR="0" lvl="0" indent="0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Char char="-"/>
                  <a:tabLst/>
                </a:pPr>
                <a:r>
                  <a:rPr kumimoji="0" lang="en-US" sz="1600" b="1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cs typeface="Arial" pitchFamily="34" charset="0"/>
                  </a:rPr>
                  <a:t> </a:t>
                </a:r>
                <a:r>
                  <a:rPr kumimoji="0" lang="en-US" sz="1600" b="1" u="none" strike="noStrike" cap="none" normalizeH="0" baseline="0" dirty="0" err="1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cs typeface="Arial" pitchFamily="34" charset="0"/>
                  </a:rPr>
                  <a:t>Dargegne</a:t>
                </a:r>
                <a:r>
                  <a:rPr kumimoji="0" lang="en-US" sz="1600" b="1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cs typeface="Arial" pitchFamily="34" charset="0"/>
                  </a:rPr>
                  <a:t> </a:t>
                </a:r>
                <a:r>
                  <a:rPr kumimoji="0" lang="en-US" sz="1600" b="1" u="none" strike="noStrike" cap="none" normalizeH="0" baseline="0" dirty="0" err="1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cs typeface="Arial" pitchFamily="34" charset="0"/>
                  </a:rPr>
                  <a:t>kebele</a:t>
                </a:r>
                <a:r>
                  <a:rPr kumimoji="0" lang="en-US" sz="1600" b="1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cs typeface="Arial" pitchFamily="34" charset="0"/>
                  </a:rPr>
                  <a:t> </a:t>
                </a:r>
              </a:p>
              <a:p>
                <a:pPr marL="0" marR="0" lvl="0" indent="0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Char char="-"/>
                  <a:tabLst/>
                </a:pPr>
                <a:r>
                  <a:rPr kumimoji="0" lang="en-US" sz="1600" b="1" u="none" strike="noStrike" cap="none" normalizeH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cs typeface="Arial" pitchFamily="34" charset="0"/>
                  </a:rPr>
                  <a:t> </a:t>
                </a:r>
                <a:r>
                  <a:rPr kumimoji="0" lang="en-US" sz="1600" b="1" u="none" strike="noStrike" cap="none" normalizeH="0" baseline="0" dirty="0" err="1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cs typeface="Arial" pitchFamily="34" charset="0"/>
                  </a:rPr>
                  <a:t>Sinamba</a:t>
                </a:r>
                <a:r>
                  <a:rPr kumimoji="0" lang="en-US" sz="1600" b="1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cs typeface="Arial" pitchFamily="34" charset="0"/>
                  </a:rPr>
                  <a:t> </a:t>
                </a:r>
                <a:r>
                  <a:rPr kumimoji="0" lang="en-US" sz="1600" b="1" u="none" strike="noStrike" cap="none" normalizeH="0" baseline="0" dirty="0" err="1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cs typeface="Arial" pitchFamily="34" charset="0"/>
                  </a:rPr>
                  <a:t>kebele</a:t>
                </a:r>
                <a:endParaRPr kumimoji="0" lang="en-US" sz="1600" b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cs typeface="Arial" pitchFamily="34" charset="0"/>
                </a:endParaRPr>
              </a:p>
            </p:txBody>
          </p:sp>
        </p:grpSp>
      </p:grpSp>
      <p:sp>
        <p:nvSpPr>
          <p:cNvPr id="21" name="Title 1"/>
          <p:cNvSpPr txBox="1">
            <a:spLocks/>
          </p:cNvSpPr>
          <p:nvPr/>
        </p:nvSpPr>
        <p:spPr>
          <a:xfrm>
            <a:off x="395536" y="274638"/>
            <a:ext cx="7681664" cy="634082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-100" normalizeH="0" baseline="0" noProof="0" dirty="0" smtClean="0">
                <a:ln>
                  <a:noFill/>
                </a:ln>
                <a:solidFill>
                  <a:srgbClr val="12100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Methodology </a:t>
            </a:r>
            <a:endParaRPr kumimoji="0" lang="en-US" sz="2800" b="1" i="0" u="none" strike="noStrike" kern="1200" cap="none" spc="-100" normalizeH="0" baseline="0" noProof="0" dirty="0">
              <a:ln>
                <a:noFill/>
              </a:ln>
              <a:solidFill>
                <a:srgbClr val="12100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2590800" y="762000"/>
            <a:ext cx="3124200" cy="634082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1200" cap="none" spc="-100" normalizeH="0" baseline="0" noProof="0" dirty="0" smtClean="0">
                <a:ln>
                  <a:noFill/>
                </a:ln>
                <a:solidFill>
                  <a:srgbClr val="12100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study site</a:t>
            </a:r>
            <a:endParaRPr kumimoji="0" lang="en-US" sz="2200" b="1" i="0" u="none" strike="noStrike" kern="1200" cap="none" spc="-100" normalizeH="0" baseline="0" noProof="0" dirty="0">
              <a:ln>
                <a:noFill/>
              </a:ln>
              <a:solidFill>
                <a:srgbClr val="12100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7609656" cy="634082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n-US" sz="2800" b="1" dirty="0" smtClean="0">
                <a:solidFill>
                  <a:srgbClr val="12100C"/>
                </a:solidFill>
              </a:rPr>
              <a:t>Methodology</a:t>
            </a:r>
            <a:br>
              <a:rPr lang="en-US" sz="2800" b="1" dirty="0" smtClean="0">
                <a:solidFill>
                  <a:srgbClr val="12100C"/>
                </a:solidFill>
              </a:rPr>
            </a:br>
            <a:r>
              <a:rPr lang="en-US" sz="2800" b="1" dirty="0" smtClean="0">
                <a:solidFill>
                  <a:srgbClr val="12100C"/>
                </a:solidFill>
              </a:rPr>
              <a:t/>
            </a:r>
            <a:br>
              <a:rPr lang="en-US" sz="2800" b="1" dirty="0" smtClean="0">
                <a:solidFill>
                  <a:srgbClr val="12100C"/>
                </a:solidFill>
              </a:rPr>
            </a:br>
            <a:r>
              <a:rPr lang="en-US" sz="2400" b="1" dirty="0" smtClean="0">
                <a:solidFill>
                  <a:srgbClr val="12100C"/>
                </a:solidFill>
              </a:rPr>
              <a:t>The FEAST Tool </a:t>
            </a:r>
            <a:endParaRPr lang="en-US" sz="2400" b="1" dirty="0">
              <a:solidFill>
                <a:srgbClr val="12100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03C97-E216-4900-B9FA-4CAE0B445B29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8" name="Picture 2" descr="C:\Users\user\Desktop\VCA-DB-Menz\0404201213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72200" y="1524000"/>
            <a:ext cx="2184400" cy="1638299"/>
          </a:xfrm>
          <a:prstGeom prst="rect">
            <a:avLst/>
          </a:prstGeom>
          <a:noFill/>
        </p:spPr>
      </p:pic>
      <p:graphicFrame>
        <p:nvGraphicFramePr>
          <p:cNvPr id="9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907369014"/>
              </p:ext>
            </p:extLst>
          </p:nvPr>
        </p:nvGraphicFramePr>
        <p:xfrm>
          <a:off x="533400" y="1371600"/>
          <a:ext cx="76200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" name="Picture 2" descr="C:\Users\user\Desktop\VCA-DB\02052012162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172200" y="3505200"/>
            <a:ext cx="2133600" cy="1600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920778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238126"/>
            <a:ext cx="7620000" cy="670594"/>
          </a:xfrm>
        </p:spPr>
        <p:txBody>
          <a:bodyPr anchor="ctr">
            <a:normAutofit/>
          </a:bodyPr>
          <a:lstStyle/>
          <a:p>
            <a:pPr algn="ctr"/>
            <a:r>
              <a:rPr lang="en-US" sz="2800" b="1" dirty="0" smtClean="0">
                <a:solidFill>
                  <a:srgbClr val="12100C"/>
                </a:solidFill>
              </a:rPr>
              <a:t>The Farming Systems</a:t>
            </a:r>
            <a:endParaRPr lang="en-US" sz="2800" b="1" dirty="0">
              <a:solidFill>
                <a:srgbClr val="12100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03C97-E216-4900-B9FA-4CAE0B445B29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-1091" y="908720"/>
            <a:ext cx="14602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Land size (ha)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-1091" y="3935527"/>
            <a:ext cx="1792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Major food crops</a:t>
            </a:r>
            <a:endParaRPr lang="en-US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599" y="1270229"/>
            <a:ext cx="4419600" cy="26574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Chart 12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-102"/>
          <a:stretch>
            <a:fillRect/>
          </a:stretch>
        </p:blipFill>
        <p:spPr bwMode="auto">
          <a:xfrm>
            <a:off x="4191000" y="1273290"/>
            <a:ext cx="4495800" cy="264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114800" y="4114800"/>
            <a:ext cx="45720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-228600" y="4267200"/>
            <a:ext cx="43434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817527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03C97-E216-4900-B9FA-4CAE0B445B29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Content Placeholder 4"/>
          <p:cNvSpPr txBox="1">
            <a:spLocks noGrp="1"/>
          </p:cNvSpPr>
          <p:nvPr>
            <p:ph idx="1"/>
          </p:nvPr>
        </p:nvSpPr>
        <p:spPr>
          <a:xfrm>
            <a:off x="2819400" y="2667000"/>
            <a:ext cx="342561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>
                <a:solidFill>
                  <a:srgbClr val="12100C"/>
                </a:solidFill>
              </a:rPr>
              <a:t>Important livestock Species</a:t>
            </a:r>
            <a:endParaRPr lang="en-US" dirty="0">
              <a:solidFill>
                <a:srgbClr val="12100C"/>
              </a:solidFill>
            </a:endParaRPr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2667000" y="0"/>
            <a:ext cx="3456267" cy="430887"/>
          </a:xfrm>
          <a:prstGeom prst="rect">
            <a:avLst/>
          </a:prstGeom>
          <a:noFill/>
        </p:spPr>
        <p:txBody>
          <a:bodyPr vert="horz" wrap="none" lIns="91440" tIns="45720" rIns="91440" bIns="45720" rtlCol="0">
            <a:spAutoFit/>
          </a:bodyPr>
          <a:lstStyle/>
          <a:p>
            <a:pPr marL="342900" marR="0" lvl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2100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Contributions to livelihoods</a:t>
            </a: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rgbClr val="12100C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0" y="3124200"/>
            <a:ext cx="8534400" cy="3471863"/>
            <a:chOff x="0" y="3124200"/>
            <a:chExt cx="8534400" cy="3471863"/>
          </a:xfrm>
        </p:grpSpPr>
        <p:pic>
          <p:nvPicPr>
            <p:cNvPr id="7" name="Chart 8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124200"/>
              <a:ext cx="4572000" cy="3428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Chart 9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b="-154"/>
            <a:stretch>
              <a:fillRect/>
            </a:stretch>
          </p:blipFill>
          <p:spPr bwMode="auto">
            <a:xfrm>
              <a:off x="4644008" y="3124200"/>
              <a:ext cx="3890392" cy="34718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3" name="Group 12"/>
          <p:cNvGrpSpPr/>
          <p:nvPr/>
        </p:nvGrpSpPr>
        <p:grpSpPr>
          <a:xfrm>
            <a:off x="0" y="457200"/>
            <a:ext cx="8458200" cy="2241568"/>
            <a:chOff x="0" y="457200"/>
            <a:chExt cx="8458200" cy="2241568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0" y="457200"/>
              <a:ext cx="4495800" cy="2209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4267200" y="457200"/>
              <a:ext cx="4191000" cy="22415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238126"/>
            <a:ext cx="7620000" cy="670594"/>
          </a:xfrm>
        </p:spPr>
        <p:txBody>
          <a:bodyPr anchor="ctr">
            <a:normAutofit/>
          </a:bodyPr>
          <a:lstStyle/>
          <a:p>
            <a:pPr algn="ctr"/>
            <a:r>
              <a:rPr lang="en-US" sz="2800" b="1" dirty="0">
                <a:solidFill>
                  <a:srgbClr val="12100C"/>
                </a:solidFill>
              </a:rPr>
              <a:t> Feed Resources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03C97-E216-4900-B9FA-4CAE0B445B29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0" y="4038600"/>
            <a:ext cx="19879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12100C"/>
                </a:solidFill>
              </a:rPr>
              <a:t>Major fodder crops</a:t>
            </a:r>
            <a:endParaRPr lang="en-US" dirty="0">
              <a:solidFill>
                <a:srgbClr val="12100C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0" y="609600"/>
            <a:ext cx="26282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12100C"/>
                </a:solidFill>
              </a:rPr>
              <a:t>Seasonality of feed supply</a:t>
            </a:r>
            <a:endParaRPr lang="en-US" dirty="0">
              <a:solidFill>
                <a:srgbClr val="12100C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0" y="914400"/>
            <a:ext cx="8995792" cy="5943600"/>
            <a:chOff x="0" y="914400"/>
            <a:chExt cx="8995792" cy="5943600"/>
          </a:xfrm>
        </p:grpSpPr>
        <p:grpSp>
          <p:nvGrpSpPr>
            <p:cNvPr id="14" name="Group 13"/>
            <p:cNvGrpSpPr/>
            <p:nvPr/>
          </p:nvGrpSpPr>
          <p:grpSpPr>
            <a:xfrm>
              <a:off x="0" y="914400"/>
              <a:ext cx="8995792" cy="5943600"/>
              <a:chOff x="0" y="914400"/>
              <a:chExt cx="8995792" cy="5943600"/>
            </a:xfrm>
          </p:grpSpPr>
          <p:pic>
            <p:nvPicPr>
              <p:cNvPr id="5122" name="Chart 17"/>
              <p:cNvPicPr>
                <a:picLocks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914400"/>
                <a:ext cx="4572000" cy="3124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123" name="Chart 20"/>
              <p:cNvPicPr>
                <a:picLocks noChangeArrowheads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95800" y="914400"/>
                <a:ext cx="4499992" cy="3124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051" name="Picture 3"/>
              <p:cNvPicPr>
                <a:picLocks noChangeAspect="1" noChangeArrowheads="1"/>
              </p:cNvPicPr>
              <p:nvPr/>
            </p:nvPicPr>
            <p:blipFill>
              <a:blip r:embed="rId5" cstate="email"/>
              <a:srcRect/>
              <a:stretch>
                <a:fillRect/>
              </a:stretch>
            </p:blipFill>
            <p:spPr bwMode="auto">
              <a:xfrm>
                <a:off x="4267200" y="4343400"/>
                <a:ext cx="4141787" cy="2514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0" y="4343400"/>
              <a:ext cx="4343400" cy="2514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  <p:extLst>
      <p:ext uri="{BB962C8B-B14F-4D97-AF65-F5344CB8AC3E}">
        <p14:creationId xmlns="" xmlns:p14="http://schemas.microsoft.com/office/powerpoint/2010/main" val="2851487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03C97-E216-4900-B9FA-4CAE0B445B29}" type="slidenum">
              <a:rPr lang="en-US" smtClean="0"/>
              <a:pPr/>
              <a:t>8</a:t>
            </a:fld>
            <a:endParaRPr lang="en-US"/>
          </a:p>
        </p:txBody>
      </p:sp>
      <p:grpSp>
        <p:nvGrpSpPr>
          <p:cNvPr id="20" name="Group 19"/>
          <p:cNvGrpSpPr/>
          <p:nvPr/>
        </p:nvGrpSpPr>
        <p:grpSpPr>
          <a:xfrm>
            <a:off x="-16220" y="0"/>
            <a:ext cx="8507757" cy="7019925"/>
            <a:chOff x="-16220" y="0"/>
            <a:chExt cx="8507757" cy="7019925"/>
          </a:xfrm>
        </p:grpSpPr>
        <p:grpSp>
          <p:nvGrpSpPr>
            <p:cNvPr id="13" name="Group 12"/>
            <p:cNvGrpSpPr/>
            <p:nvPr/>
          </p:nvGrpSpPr>
          <p:grpSpPr>
            <a:xfrm>
              <a:off x="-16220" y="66675"/>
              <a:ext cx="2283964" cy="5160784"/>
              <a:chOff x="-16220" y="66675"/>
              <a:chExt cx="2283964" cy="5160784"/>
            </a:xfrm>
          </p:grpSpPr>
          <p:sp>
            <p:nvSpPr>
              <p:cNvPr id="3" name="TextBox 2"/>
              <p:cNvSpPr txBox="1"/>
              <p:nvPr/>
            </p:nvSpPr>
            <p:spPr>
              <a:xfrm>
                <a:off x="-11336" y="66675"/>
                <a:ext cx="227907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rgbClr val="12100C"/>
                    </a:solidFill>
                  </a:rPr>
                  <a:t>Contribution to dry matter intake </a:t>
                </a:r>
                <a:endParaRPr lang="en-US" dirty="0">
                  <a:solidFill>
                    <a:srgbClr val="12100C"/>
                  </a:solidFill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-11335" y="2336751"/>
                <a:ext cx="227907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rgbClr val="12100C"/>
                    </a:solidFill>
                  </a:rPr>
                  <a:t>Contribution to ME content of the diet</a:t>
                </a:r>
                <a:endParaRPr lang="en-US" dirty="0">
                  <a:solidFill>
                    <a:srgbClr val="12100C"/>
                  </a:solidFill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-16220" y="4581128"/>
                <a:ext cx="228396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rgbClr val="12100C"/>
                    </a:solidFill>
                  </a:rPr>
                  <a:t>Contribution to CP content of the diet</a:t>
                </a:r>
                <a:endParaRPr lang="en-US" dirty="0">
                  <a:solidFill>
                    <a:srgbClr val="12100C"/>
                  </a:solidFill>
                </a:endParaRPr>
              </a:p>
            </p:txBody>
          </p:sp>
        </p:grpSp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981200" y="0"/>
              <a:ext cx="3200400" cy="2371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5181600" y="0"/>
              <a:ext cx="3233737" cy="2371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100" name="Picture 4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1981200" y="2286000"/>
              <a:ext cx="3200400" cy="2371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101" name="Picture 5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5181600" y="2362200"/>
              <a:ext cx="3309937" cy="2371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102" name="Picture 6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1981200" y="4648200"/>
              <a:ext cx="3200400" cy="2371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103" name="Picture 7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5181600" y="4724401"/>
              <a:ext cx="3233737" cy="2286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  <p:extLst>
      <p:ext uri="{BB962C8B-B14F-4D97-AF65-F5344CB8AC3E}">
        <p14:creationId xmlns="" xmlns:p14="http://schemas.microsoft.com/office/powerpoint/2010/main" val="4227856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634082"/>
          </a:xfrm>
        </p:spPr>
        <p:txBody>
          <a:bodyPr anchor="ctr">
            <a:normAutofit/>
          </a:bodyPr>
          <a:lstStyle/>
          <a:p>
            <a:pPr algn="ctr"/>
            <a:r>
              <a:rPr lang="en-US" sz="2800" b="1" dirty="0" smtClean="0"/>
              <a:t>Problems and Constraints</a:t>
            </a:r>
            <a:endParaRPr lang="en-US" sz="2800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213556709"/>
              </p:ext>
            </p:extLst>
          </p:nvPr>
        </p:nvGraphicFramePr>
        <p:xfrm>
          <a:off x="107504" y="1196752"/>
          <a:ext cx="8208912" cy="4261910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1224136"/>
                <a:gridCol w="3643095"/>
                <a:gridCol w="3341681"/>
              </a:tblGrid>
              <a:tr h="825747">
                <a:tc>
                  <a:txBody>
                    <a:bodyPr/>
                    <a:lstStyle/>
                    <a:p>
                      <a:r>
                        <a:rPr lang="en-US" dirty="0" smtClean="0"/>
                        <a:t>Problem </a:t>
                      </a:r>
                    </a:p>
                    <a:p>
                      <a:r>
                        <a:rPr lang="en-US" sz="1600" dirty="0" smtClean="0"/>
                        <a:t>(In</a:t>
                      </a:r>
                      <a:r>
                        <a:rPr lang="en-US" sz="1600" baseline="0" dirty="0" smtClean="0"/>
                        <a:t> order of importance)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Menz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err="1" smtClean="0"/>
                        <a:t>Angolela-Tera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52306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Feed shortages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Feed shortages</a:t>
                      </a:r>
                      <a:endParaRPr lang="en-US" dirty="0"/>
                    </a:p>
                  </a:txBody>
                  <a:tcPr/>
                </a:tc>
              </a:tr>
              <a:tr h="51609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Animal disease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Animal disease</a:t>
                      </a:r>
                      <a:endParaRPr lang="en-US" dirty="0"/>
                    </a:p>
                  </a:txBody>
                  <a:tcPr/>
                </a:tc>
              </a:tr>
              <a:tr h="61931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Uncontrolled breeding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Limited</a:t>
                      </a:r>
                      <a:r>
                        <a:rPr lang="en-US" baseline="0" dirty="0" smtClean="0"/>
                        <a:t> knowledge in animal management</a:t>
                      </a:r>
                      <a:endParaRPr lang="en-US" dirty="0"/>
                    </a:p>
                  </a:txBody>
                  <a:tcPr/>
                </a:tc>
              </a:tr>
              <a:tr h="56032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Lack of improved breeding</a:t>
                      </a:r>
                      <a:r>
                        <a:rPr lang="en-US" baseline="0" dirty="0" smtClean="0"/>
                        <a:t> stock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Lack of improved breeding</a:t>
                      </a:r>
                      <a:r>
                        <a:rPr lang="en-US" baseline="0" dirty="0" smtClean="0"/>
                        <a:t> stock</a:t>
                      </a:r>
                      <a:endParaRPr lang="en-US" dirty="0"/>
                    </a:p>
                  </a:txBody>
                  <a:tcPr/>
                </a:tc>
              </a:tr>
              <a:tr h="51609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Grazing land shortage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Grazing land shortage</a:t>
                      </a:r>
                      <a:endParaRPr lang="en-US" dirty="0"/>
                    </a:p>
                  </a:txBody>
                  <a:tcPr/>
                </a:tc>
              </a:tr>
              <a:tr h="65281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Marketing problem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Marketing problem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03C97-E216-4900-B9FA-4CAE0B445B2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26635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1408</TotalTime>
  <Words>671</Words>
  <Application>Microsoft Office PowerPoint</Application>
  <PresentationFormat>On-screen Show (4:3)</PresentationFormat>
  <Paragraphs>149</Paragraphs>
  <Slides>14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Adjacency</vt:lpstr>
      <vt:lpstr>Characterization of Livestock Production Systems  and  Potentials for Enhancing Productivity through Improved Feeding in   Menz and Angogela-Tera Districts in Ethiopia</vt:lpstr>
      <vt:lpstr>Objectives </vt:lpstr>
      <vt:lpstr>Slide 3</vt:lpstr>
      <vt:lpstr>Methodology  The FEAST Tool </vt:lpstr>
      <vt:lpstr>The Farming Systems</vt:lpstr>
      <vt:lpstr>Slide 6</vt:lpstr>
      <vt:lpstr> Feed Resources</vt:lpstr>
      <vt:lpstr>Slide 8</vt:lpstr>
      <vt:lpstr>Problems and Constraints</vt:lpstr>
      <vt:lpstr>Perceived Solutions by Farmers</vt:lpstr>
      <vt:lpstr>Potential Interventions</vt:lpstr>
      <vt:lpstr>Experiences Using FEAST</vt:lpstr>
      <vt:lpstr>Way Forward</vt:lpstr>
      <vt:lpstr>THANK YOU</vt:lpstr>
    </vt:vector>
  </TitlesOfParts>
  <Company>ICARDA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FEAST</dc:title>
  <dc:creator>Wamatu, Jane</dc:creator>
  <cp:lastModifiedBy>PBallantyne</cp:lastModifiedBy>
  <cp:revision>151</cp:revision>
  <dcterms:created xsi:type="dcterms:W3CDTF">2012-05-06T14:37:57Z</dcterms:created>
  <dcterms:modified xsi:type="dcterms:W3CDTF">2012-05-30T07:00:34Z</dcterms:modified>
</cp:coreProperties>
</file>